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9"/>
  </p:notesMasterIdLst>
  <p:handoutMasterIdLst>
    <p:handoutMasterId r:id="rId40"/>
  </p:handoutMasterIdLst>
  <p:sldIdLst>
    <p:sldId id="642" r:id="rId3"/>
    <p:sldId id="660" r:id="rId4"/>
    <p:sldId id="606" r:id="rId5"/>
    <p:sldId id="662" r:id="rId6"/>
    <p:sldId id="663" r:id="rId7"/>
    <p:sldId id="664" r:id="rId8"/>
    <p:sldId id="619" r:id="rId9"/>
    <p:sldId id="665" r:id="rId10"/>
    <p:sldId id="621" r:id="rId11"/>
    <p:sldId id="622" r:id="rId12"/>
    <p:sldId id="666" r:id="rId13"/>
    <p:sldId id="566" r:id="rId14"/>
    <p:sldId id="623" r:id="rId15"/>
    <p:sldId id="602" r:id="rId16"/>
    <p:sldId id="603" r:id="rId17"/>
    <p:sldId id="604" r:id="rId18"/>
    <p:sldId id="643" r:id="rId19"/>
    <p:sldId id="607" r:id="rId20"/>
    <p:sldId id="629" r:id="rId21"/>
    <p:sldId id="624" r:id="rId22"/>
    <p:sldId id="625" r:id="rId23"/>
    <p:sldId id="626" r:id="rId24"/>
    <p:sldId id="627" r:id="rId25"/>
    <p:sldId id="613" r:id="rId26"/>
    <p:sldId id="630" r:id="rId27"/>
    <p:sldId id="581" r:id="rId28"/>
    <p:sldId id="582" r:id="rId29"/>
    <p:sldId id="631" r:id="rId30"/>
    <p:sldId id="632" r:id="rId31"/>
    <p:sldId id="633" r:id="rId32"/>
    <p:sldId id="597" r:id="rId33"/>
    <p:sldId id="616" r:id="rId34"/>
    <p:sldId id="634" r:id="rId35"/>
    <p:sldId id="635" r:id="rId36"/>
    <p:sldId id="636" r:id="rId37"/>
    <p:sldId id="641" r:id="rId38"/>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F2019"/>
    <a:srgbClr val="BB231B"/>
    <a:srgbClr val="C2241C"/>
    <a:srgbClr val="DF2E25"/>
    <a:srgbClr val="FFB13F"/>
    <a:srgbClr val="EA8B00"/>
    <a:srgbClr val="A9BECB"/>
    <a:srgbClr val="781E1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50" autoAdjust="0"/>
    <p:restoredTop sz="49635" autoAdjust="0"/>
  </p:normalViewPr>
  <p:slideViewPr>
    <p:cSldViewPr snapToObjects="1">
      <p:cViewPr varScale="1">
        <p:scale>
          <a:sx n="92" d="100"/>
          <a:sy n="92" d="100"/>
        </p:scale>
        <p:origin x="-102" y="-354"/>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81" d="100"/>
          <a:sy n="81" d="100"/>
        </p:scale>
        <p:origin x="-208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A66804-583B-42BE-962B-441699487C40}" type="datetimeFigureOut">
              <a:rPr lang="zh-CN" altLang="en-US" smtClean="0"/>
              <a:pPr/>
              <a:t>2017-09-08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FDFD-A5D4-42F3-BCC8-12887DAA73C1}" type="slidenum">
              <a:rPr lang="zh-CN" altLang="en-US" smtClean="0"/>
              <a:pPr/>
              <a:t>‹#›</a:t>
            </a:fld>
            <a:endParaRPr lang="zh-CN" altLang="en-US"/>
          </a:p>
        </p:txBody>
      </p:sp>
    </p:spTree>
    <p:extLst>
      <p:ext uri="{BB962C8B-B14F-4D97-AF65-F5344CB8AC3E}">
        <p14:creationId xmlns:p14="http://schemas.microsoft.com/office/powerpoint/2010/main" val="3796821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2017-09-08</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13</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7</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22923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rgbClr val="F8F8F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714005" y="2420888"/>
            <a:ext cx="6334125" cy="863600"/>
          </a:xfrm>
        </p:spPr>
        <p:txBody>
          <a:bodyPr/>
          <a:lstStyle>
            <a:lvl1pPr algn="ctr">
              <a:defRPr sz="3600"/>
            </a:lvl1pPr>
          </a:lstStyle>
          <a:p>
            <a:pPr lvl="0"/>
            <a:r>
              <a:rPr lang="zh-CN" noProof="0" smtClean="0"/>
              <a:t>单击此处编辑母版标题样式</a:t>
            </a:r>
          </a:p>
        </p:txBody>
      </p:sp>
      <p:sp>
        <p:nvSpPr>
          <p:cNvPr id="2051" name="Rectangle 3"/>
          <p:cNvSpPr>
            <a:spLocks noGrp="1" noChangeArrowheads="1"/>
          </p:cNvSpPr>
          <p:nvPr>
            <p:ph type="subTitle" idx="1"/>
          </p:nvPr>
        </p:nvSpPr>
        <p:spPr>
          <a:xfrm>
            <a:off x="2715593" y="3500388"/>
            <a:ext cx="6335712" cy="647700"/>
          </a:xfrm>
        </p:spPr>
        <p:txBody>
          <a:bodyPr/>
          <a:lstStyle>
            <a:lvl1pPr marL="0" indent="0" algn="ctr">
              <a:buFontTx/>
              <a:buNone/>
              <a:defRPr sz="2400"/>
            </a:lvl1pPr>
          </a:lstStyle>
          <a:p>
            <a:pPr lvl="0"/>
            <a:r>
              <a:rPr lang="zh-CN" noProof="0" smtClean="0"/>
              <a:t>单击此处编辑母版副标题样式</a:t>
            </a:r>
          </a:p>
        </p:txBody>
      </p:sp>
    </p:spTree>
    <p:extLst>
      <p:ext uri="{BB962C8B-B14F-4D97-AF65-F5344CB8AC3E}">
        <p14:creationId xmlns:p14="http://schemas.microsoft.com/office/powerpoint/2010/main" val="17051128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5937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80799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0" y="2565400"/>
            <a:ext cx="6334125" cy="863600"/>
          </a:xfrm>
        </p:spPr>
        <p:txBody>
          <a:bodyPr/>
          <a:lstStyle>
            <a:lvl1pPr>
              <a:defRPr sz="3600"/>
            </a:lvl1pPr>
          </a:lstStyle>
          <a:p>
            <a:pPr lvl="0"/>
            <a:r>
              <a:rPr lang="zh-CN" noProof="0" smtClean="0"/>
              <a:t>单击此处编辑母版标题样式</a:t>
            </a:r>
          </a:p>
        </p:txBody>
      </p:sp>
      <p:sp>
        <p:nvSpPr>
          <p:cNvPr id="2051" name="Rectangle 3"/>
          <p:cNvSpPr>
            <a:spLocks noGrp="1" noChangeArrowheads="1"/>
          </p:cNvSpPr>
          <p:nvPr>
            <p:ph type="subTitle" idx="1"/>
          </p:nvPr>
        </p:nvSpPr>
        <p:spPr>
          <a:xfrm>
            <a:off x="4948238" y="3644900"/>
            <a:ext cx="6335712" cy="647700"/>
          </a:xfrm>
        </p:spPr>
        <p:txBody>
          <a:bodyPr/>
          <a:lstStyle>
            <a:lvl1pPr marL="0" indent="0">
              <a:buFontTx/>
              <a:buNone/>
              <a:defRPr sz="2400"/>
            </a:lvl1pPr>
          </a:lstStyle>
          <a:p>
            <a:pPr lvl="0"/>
            <a:r>
              <a:rPr lang="zh-CN" noProof="0" smtClean="0"/>
              <a:t>单击此处编辑母版副标题样式</a:t>
            </a:r>
          </a:p>
        </p:txBody>
      </p:sp>
    </p:spTree>
    <p:extLst>
      <p:ext uri="{BB962C8B-B14F-4D97-AF65-F5344CB8AC3E}">
        <p14:creationId xmlns:p14="http://schemas.microsoft.com/office/powerpoint/2010/main" val="316897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597993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7588185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211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6978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2127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18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67195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77673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65378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2241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07659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4137984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4175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669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9879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7878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065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8143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797" y="590550"/>
            <a:ext cx="1051316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841797" y="1600201"/>
            <a:ext cx="10513168" cy="4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3702478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timing>
    <p:tnLst>
      <p:par>
        <p:cTn id="1" dur="indefinite" restart="never" nodeType="tmRoot"/>
      </p:par>
    </p:tnLst>
  </p:timing>
  <p:txStyles>
    <p:title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383929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26.png"/><Relationship Id="rId7"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lum/>
          </a:blip>
          <a:srcRect/>
          <a:stretch>
            <a:fillRect/>
          </a:stretch>
        </a:blipFill>
        <a:effectLst/>
      </p:bgPr>
    </p:bg>
    <p:spTree>
      <p:nvGrpSpPr>
        <p:cNvPr id="1" name=""/>
        <p:cNvGrpSpPr/>
        <p:nvPr/>
      </p:nvGrpSpPr>
      <p:grpSpPr>
        <a:xfrm>
          <a:off x="0" y="0"/>
          <a:ext cx="0" cy="0"/>
          <a:chOff x="0" y="0"/>
          <a:chExt cx="0" cy="0"/>
        </a:xfrm>
      </p:grpSpPr>
      <p:sp>
        <p:nvSpPr>
          <p:cNvPr id="13" name="Freeform 6"/>
          <p:cNvSpPr>
            <a:spLocks/>
          </p:cNvSpPr>
          <p:nvPr/>
        </p:nvSpPr>
        <p:spPr bwMode="auto">
          <a:xfrm>
            <a:off x="3878833" y="2165425"/>
            <a:ext cx="8340228" cy="2527151"/>
          </a:xfrm>
          <a:custGeom>
            <a:avLst/>
            <a:gdLst>
              <a:gd name="T0" fmla="*/ 206 w 10932"/>
              <a:gd name="T1" fmla="*/ 0 h 3294"/>
              <a:gd name="T2" fmla="*/ 10932 w 10932"/>
              <a:gd name="T3" fmla="*/ 0 h 3294"/>
              <a:gd name="T4" fmla="*/ 10932 w 10932"/>
              <a:gd name="T5" fmla="*/ 3294 h 3294"/>
              <a:gd name="T6" fmla="*/ 0 w 10932"/>
              <a:gd name="T7" fmla="*/ 3294 h 3294"/>
              <a:gd name="T8" fmla="*/ 892 w 10932"/>
              <a:gd name="T9" fmla="*/ 1564 h 3294"/>
              <a:gd name="T10" fmla="*/ 206 w 10932"/>
              <a:gd name="T11" fmla="*/ 0 h 3294"/>
            </a:gdLst>
            <a:ahLst/>
            <a:cxnLst>
              <a:cxn ang="0">
                <a:pos x="T0" y="T1"/>
              </a:cxn>
              <a:cxn ang="0">
                <a:pos x="T2" y="T3"/>
              </a:cxn>
              <a:cxn ang="0">
                <a:pos x="T4" y="T5"/>
              </a:cxn>
              <a:cxn ang="0">
                <a:pos x="T6" y="T7"/>
              </a:cxn>
              <a:cxn ang="0">
                <a:pos x="T8" y="T9"/>
              </a:cxn>
              <a:cxn ang="0">
                <a:pos x="T10" y="T11"/>
              </a:cxn>
            </a:cxnLst>
            <a:rect l="0" t="0" r="r" b="b"/>
            <a:pathLst>
              <a:path w="10932" h="3294">
                <a:moveTo>
                  <a:pt x="206" y="0"/>
                </a:moveTo>
                <a:lnTo>
                  <a:pt x="10932" y="0"/>
                </a:lnTo>
                <a:lnTo>
                  <a:pt x="10932" y="3294"/>
                </a:lnTo>
                <a:lnTo>
                  <a:pt x="0" y="3294"/>
                </a:lnTo>
                <a:cubicBezTo>
                  <a:pt x="540" y="2909"/>
                  <a:pt x="892" y="2277"/>
                  <a:pt x="892" y="1564"/>
                </a:cubicBezTo>
                <a:cubicBezTo>
                  <a:pt x="892" y="945"/>
                  <a:pt x="628" y="388"/>
                  <a:pt x="206"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14" name="Freeform 7"/>
          <p:cNvSpPr>
            <a:spLocks/>
          </p:cNvSpPr>
          <p:nvPr/>
        </p:nvSpPr>
        <p:spPr bwMode="auto">
          <a:xfrm>
            <a:off x="0" y="2165425"/>
            <a:ext cx="1975317" cy="2527151"/>
          </a:xfrm>
          <a:custGeom>
            <a:avLst/>
            <a:gdLst>
              <a:gd name="T0" fmla="*/ 0 w 2589"/>
              <a:gd name="T1" fmla="*/ 0 h 3294"/>
              <a:gd name="T2" fmla="*/ 2383 w 2589"/>
              <a:gd name="T3" fmla="*/ 0 h 3294"/>
              <a:gd name="T4" fmla="*/ 1697 w 2589"/>
              <a:gd name="T5" fmla="*/ 1564 h 3294"/>
              <a:gd name="T6" fmla="*/ 2589 w 2589"/>
              <a:gd name="T7" fmla="*/ 3294 h 3294"/>
              <a:gd name="T8" fmla="*/ 0 w 2589"/>
              <a:gd name="T9" fmla="*/ 3294 h 3294"/>
              <a:gd name="T10" fmla="*/ 0 w 2589"/>
              <a:gd name="T11" fmla="*/ 0 h 3294"/>
            </a:gdLst>
            <a:ahLst/>
            <a:cxnLst>
              <a:cxn ang="0">
                <a:pos x="T0" y="T1"/>
              </a:cxn>
              <a:cxn ang="0">
                <a:pos x="T2" y="T3"/>
              </a:cxn>
              <a:cxn ang="0">
                <a:pos x="T4" y="T5"/>
              </a:cxn>
              <a:cxn ang="0">
                <a:pos x="T6" y="T7"/>
              </a:cxn>
              <a:cxn ang="0">
                <a:pos x="T8" y="T9"/>
              </a:cxn>
              <a:cxn ang="0">
                <a:pos x="T10" y="T11"/>
              </a:cxn>
            </a:cxnLst>
            <a:rect l="0" t="0" r="r" b="b"/>
            <a:pathLst>
              <a:path w="2589" h="3294">
                <a:moveTo>
                  <a:pt x="0" y="0"/>
                </a:moveTo>
                <a:lnTo>
                  <a:pt x="2383" y="0"/>
                </a:lnTo>
                <a:cubicBezTo>
                  <a:pt x="1961" y="388"/>
                  <a:pt x="1697" y="945"/>
                  <a:pt x="1697" y="1564"/>
                </a:cubicBezTo>
                <a:cubicBezTo>
                  <a:pt x="1697" y="2277"/>
                  <a:pt x="2049" y="2909"/>
                  <a:pt x="2589" y="3294"/>
                </a:cubicBezTo>
                <a:lnTo>
                  <a:pt x="0" y="3294"/>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4099" name="Rectangle 3"/>
          <p:cNvSpPr>
            <a:spLocks noGrp="1" noChangeArrowheads="1"/>
          </p:cNvSpPr>
          <p:nvPr>
            <p:ph type="ctrTitle" idx="4294967295"/>
          </p:nvPr>
        </p:nvSpPr>
        <p:spPr>
          <a:xfrm>
            <a:off x="4825218" y="2751587"/>
            <a:ext cx="7056784" cy="677413"/>
          </a:xfrm>
          <a:effectLst/>
        </p:spPr>
        <p:txBody>
          <a:bodyPr/>
          <a:lstStyle/>
          <a:p>
            <a:r>
              <a:rPr lang="en-US" altLang="zh-CN" sz="6600" b="1" dirty="0" smtClean="0">
                <a:solidFill>
                  <a:srgbClr val="F8F8F8"/>
                </a:solidFill>
                <a:latin typeface="+mn-lt"/>
                <a:ea typeface="青鸟华光简综艺" pitchFamily="2" charset="-122"/>
              </a:rPr>
              <a:t>Java</a:t>
            </a:r>
            <a:r>
              <a:rPr lang="en-US" altLang="zh-CN" sz="5400" b="1" dirty="0" smtClean="0">
                <a:solidFill>
                  <a:srgbClr val="F8F8F8"/>
                </a:solidFill>
                <a:latin typeface="+mj-ea"/>
              </a:rPr>
              <a:t/>
            </a:r>
            <a:br>
              <a:rPr lang="en-US" altLang="zh-CN" sz="5400" b="1" dirty="0" smtClean="0">
                <a:solidFill>
                  <a:srgbClr val="F8F8F8"/>
                </a:solidFill>
                <a:latin typeface="+mj-ea"/>
              </a:rPr>
            </a:br>
            <a:r>
              <a:rPr lang="zh-CN" altLang="en-US" sz="3600" b="1" dirty="0" smtClean="0">
                <a:solidFill>
                  <a:srgbClr val="F8F8F8"/>
                </a:solidFill>
                <a:latin typeface="+mj-ea"/>
              </a:rPr>
              <a:t>面向对象程序设计</a:t>
            </a:r>
            <a:endParaRPr lang="zh-CN" sz="4400" b="1" dirty="0">
              <a:solidFill>
                <a:srgbClr val="F8F8F8"/>
              </a:solidFill>
              <a:latin typeface="+mj-ea"/>
            </a:endParaRPr>
          </a:p>
        </p:txBody>
      </p:sp>
      <p:sp>
        <p:nvSpPr>
          <p:cNvPr id="15" name="Freeform 5"/>
          <p:cNvSpPr>
            <a:spLocks noEditPoints="1"/>
          </p:cNvSpPr>
          <p:nvPr/>
        </p:nvSpPr>
        <p:spPr bwMode="auto">
          <a:xfrm>
            <a:off x="1966913" y="2508250"/>
            <a:ext cx="2114550" cy="2047875"/>
          </a:xfrm>
          <a:custGeom>
            <a:avLst/>
            <a:gdLst>
              <a:gd name="T0" fmla="*/ 296 w 2736"/>
              <a:gd name="T1" fmla="*/ 1034 h 2655"/>
              <a:gd name="T2" fmla="*/ 408 w 2736"/>
              <a:gd name="T3" fmla="*/ 885 h 2655"/>
              <a:gd name="T4" fmla="*/ 653 w 2736"/>
              <a:gd name="T5" fmla="*/ 672 h 2655"/>
              <a:gd name="T6" fmla="*/ 529 w 2736"/>
              <a:gd name="T7" fmla="*/ 1064 h 2655"/>
              <a:gd name="T8" fmla="*/ 410 w 2736"/>
              <a:gd name="T9" fmla="*/ 1501 h 2655"/>
              <a:gd name="T10" fmla="*/ 334 w 2736"/>
              <a:gd name="T11" fmla="*/ 1721 h 2655"/>
              <a:gd name="T12" fmla="*/ 583 w 2736"/>
              <a:gd name="T13" fmla="*/ 1601 h 2655"/>
              <a:gd name="T14" fmla="*/ 731 w 2736"/>
              <a:gd name="T15" fmla="*/ 1208 h 2655"/>
              <a:gd name="T16" fmla="*/ 953 w 2736"/>
              <a:gd name="T17" fmla="*/ 1310 h 2655"/>
              <a:gd name="T18" fmla="*/ 1059 w 2736"/>
              <a:gd name="T19" fmla="*/ 1532 h 2655"/>
              <a:gd name="T20" fmla="*/ 1151 w 2736"/>
              <a:gd name="T21" fmla="*/ 1455 h 2655"/>
              <a:gd name="T22" fmla="*/ 1103 w 2736"/>
              <a:gd name="T23" fmla="*/ 1165 h 2655"/>
              <a:gd name="T24" fmla="*/ 890 w 2736"/>
              <a:gd name="T25" fmla="*/ 1058 h 2655"/>
              <a:gd name="T26" fmla="*/ 1161 w 2736"/>
              <a:gd name="T27" fmla="*/ 967 h 2655"/>
              <a:gd name="T28" fmla="*/ 1586 w 2736"/>
              <a:gd name="T29" fmla="*/ 831 h 2655"/>
              <a:gd name="T30" fmla="*/ 1205 w 2736"/>
              <a:gd name="T31" fmla="*/ 817 h 2655"/>
              <a:gd name="T32" fmla="*/ 922 w 2736"/>
              <a:gd name="T33" fmla="*/ 558 h 2655"/>
              <a:gd name="T34" fmla="*/ 774 w 2736"/>
              <a:gd name="T35" fmla="*/ 512 h 2655"/>
              <a:gd name="T36" fmla="*/ 367 w 2736"/>
              <a:gd name="T37" fmla="*/ 603 h 2655"/>
              <a:gd name="T38" fmla="*/ 1417 w 2736"/>
              <a:gd name="T39" fmla="*/ 2639 h 2655"/>
              <a:gd name="T40" fmla="*/ 1707 w 2736"/>
              <a:gd name="T41" fmla="*/ 1595 h 2655"/>
              <a:gd name="T42" fmla="*/ 1417 w 2736"/>
              <a:gd name="T43" fmla="*/ 1692 h 2655"/>
              <a:gd name="T44" fmla="*/ 2092 w 2736"/>
              <a:gd name="T45" fmla="*/ 1381 h 2655"/>
              <a:gd name="T46" fmla="*/ 2384 w 2736"/>
              <a:gd name="T47" fmla="*/ 2093 h 2655"/>
              <a:gd name="T48" fmla="*/ 2092 w 2736"/>
              <a:gd name="T49" fmla="*/ 1381 h 2655"/>
              <a:gd name="T50" fmla="*/ 1756 w 2736"/>
              <a:gd name="T51" fmla="*/ 1595 h 2655"/>
              <a:gd name="T52" fmla="*/ 2046 w 2736"/>
              <a:gd name="T53" fmla="*/ 2393 h 2655"/>
              <a:gd name="T54" fmla="*/ 1847 w 2736"/>
              <a:gd name="T55" fmla="*/ 1595 h 2655"/>
              <a:gd name="T56" fmla="*/ 2459 w 2736"/>
              <a:gd name="T57" fmla="*/ 858 h 2655"/>
              <a:gd name="T58" fmla="*/ 1572 w 2736"/>
              <a:gd name="T59" fmla="*/ 1445 h 2655"/>
              <a:gd name="T60" fmla="*/ 1132 w 2736"/>
              <a:gd name="T61" fmla="*/ 1692 h 2655"/>
              <a:gd name="T62" fmla="*/ 653 w 2736"/>
              <a:gd name="T63" fmla="*/ 1629 h 2655"/>
              <a:gd name="T64" fmla="*/ 265 w 2736"/>
              <a:gd name="T65" fmla="*/ 1830 h 2655"/>
              <a:gd name="T66" fmla="*/ 36 w 2736"/>
              <a:gd name="T67" fmla="*/ 2037 h 2655"/>
              <a:gd name="T68" fmla="*/ 933 w 2736"/>
              <a:gd name="T69" fmla="*/ 1732 h 2655"/>
              <a:gd name="T70" fmla="*/ 1528 w 2736"/>
              <a:gd name="T71" fmla="*/ 1527 h 2655"/>
              <a:gd name="T72" fmla="*/ 2515 w 2736"/>
              <a:gd name="T73" fmla="*/ 918 h 2655"/>
              <a:gd name="T74" fmla="*/ 2659 w 2736"/>
              <a:gd name="T75" fmla="*/ 728 h 2655"/>
              <a:gd name="T76" fmla="*/ 1079 w 2736"/>
              <a:gd name="T77" fmla="*/ 2649 h 2655"/>
              <a:gd name="T78" fmla="*/ 1234 w 2736"/>
              <a:gd name="T79" fmla="*/ 2654 h 2655"/>
              <a:gd name="T80" fmla="*/ 1364 w 2736"/>
              <a:gd name="T81" fmla="*/ 1721 h 2655"/>
              <a:gd name="T82" fmla="*/ 1079 w 2736"/>
              <a:gd name="T83" fmla="*/ 1832 h 2655"/>
              <a:gd name="T84" fmla="*/ 740 w 2736"/>
              <a:gd name="T85" fmla="*/ 2571 h 2655"/>
              <a:gd name="T86" fmla="*/ 1030 w 2736"/>
              <a:gd name="T87" fmla="*/ 1832 h 2655"/>
              <a:gd name="T88" fmla="*/ 740 w 2736"/>
              <a:gd name="T89" fmla="*/ 1764 h 2655"/>
              <a:gd name="T90" fmla="*/ 2436 w 2736"/>
              <a:gd name="T91" fmla="*/ 1095 h 2655"/>
              <a:gd name="T92" fmla="*/ 2550 w 2736"/>
              <a:gd name="T93" fmla="*/ 1843 h 2655"/>
              <a:gd name="T94" fmla="*/ 2727 w 2736"/>
              <a:gd name="T95" fmla="*/ 1131 h 2655"/>
              <a:gd name="T96" fmla="*/ 2696 w 2736"/>
              <a:gd name="T97" fmla="*/ 858 h 2655"/>
              <a:gd name="T98" fmla="*/ 721 w 2736"/>
              <a:gd name="T99" fmla="*/ 246 h 2655"/>
              <a:gd name="T100" fmla="*/ 953 w 2736"/>
              <a:gd name="T101" fmla="*/ 507 h 2655"/>
              <a:gd name="T102" fmla="*/ 1229 w 2736"/>
              <a:gd name="T103" fmla="*/ 261 h 2655"/>
              <a:gd name="T104" fmla="*/ 1006 w 2736"/>
              <a:gd name="T105" fmla="*/ 0 h 2655"/>
              <a:gd name="T106" fmla="*/ 721 w 2736"/>
              <a:gd name="T107" fmla="*/ 246 h 2655"/>
              <a:gd name="T108" fmla="*/ 692 w 2736"/>
              <a:gd name="T109" fmla="*/ 2562 h 2655"/>
              <a:gd name="T110" fmla="*/ 403 w 2736"/>
              <a:gd name="T111" fmla="*/ 1926 h 2655"/>
              <a:gd name="T112" fmla="*/ 64 w 2736"/>
              <a:gd name="T113" fmla="*/ 2122 h 2655"/>
              <a:gd name="T114" fmla="*/ 354 w 2736"/>
              <a:gd name="T115" fmla="*/ 1953 h 2655"/>
              <a:gd name="T116" fmla="*/ 64 w 2736"/>
              <a:gd name="T117" fmla="*/ 2122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6" h="2655">
                <a:moveTo>
                  <a:pt x="228" y="967"/>
                </a:moveTo>
                <a:cubicBezTo>
                  <a:pt x="228" y="997"/>
                  <a:pt x="266" y="1034"/>
                  <a:pt x="296" y="1034"/>
                </a:cubicBezTo>
                <a:lnTo>
                  <a:pt x="301" y="1034"/>
                </a:lnTo>
                <a:cubicBezTo>
                  <a:pt x="368" y="1034"/>
                  <a:pt x="387" y="938"/>
                  <a:pt x="408" y="885"/>
                </a:cubicBezTo>
                <a:cubicBezTo>
                  <a:pt x="430" y="828"/>
                  <a:pt x="457" y="753"/>
                  <a:pt x="485" y="703"/>
                </a:cubicBezTo>
                <a:lnTo>
                  <a:pt x="653" y="672"/>
                </a:lnTo>
                <a:cubicBezTo>
                  <a:pt x="638" y="738"/>
                  <a:pt x="533" y="1013"/>
                  <a:pt x="533" y="1044"/>
                </a:cubicBezTo>
                <a:lnTo>
                  <a:pt x="529" y="1064"/>
                </a:lnTo>
                <a:lnTo>
                  <a:pt x="586" y="1402"/>
                </a:lnTo>
                <a:cubicBezTo>
                  <a:pt x="565" y="1406"/>
                  <a:pt x="437" y="1485"/>
                  <a:pt x="410" y="1501"/>
                </a:cubicBezTo>
                <a:cubicBezTo>
                  <a:pt x="365" y="1529"/>
                  <a:pt x="262" y="1568"/>
                  <a:pt x="262" y="1629"/>
                </a:cubicBezTo>
                <a:cubicBezTo>
                  <a:pt x="262" y="1674"/>
                  <a:pt x="292" y="1721"/>
                  <a:pt x="334" y="1721"/>
                </a:cubicBezTo>
                <a:lnTo>
                  <a:pt x="363" y="1721"/>
                </a:lnTo>
                <a:cubicBezTo>
                  <a:pt x="389" y="1721"/>
                  <a:pt x="548" y="1620"/>
                  <a:pt x="583" y="1601"/>
                </a:cubicBezTo>
                <a:cubicBezTo>
                  <a:pt x="636" y="1574"/>
                  <a:pt x="769" y="1513"/>
                  <a:pt x="769" y="1445"/>
                </a:cubicBezTo>
                <a:cubicBezTo>
                  <a:pt x="769" y="1371"/>
                  <a:pt x="731" y="1282"/>
                  <a:pt x="731" y="1208"/>
                </a:cubicBezTo>
                <a:cubicBezTo>
                  <a:pt x="765" y="1208"/>
                  <a:pt x="832" y="1223"/>
                  <a:pt x="869" y="1230"/>
                </a:cubicBezTo>
                <a:cubicBezTo>
                  <a:pt x="946" y="1243"/>
                  <a:pt x="944" y="1228"/>
                  <a:pt x="953" y="1310"/>
                </a:cubicBezTo>
                <a:cubicBezTo>
                  <a:pt x="958" y="1350"/>
                  <a:pt x="970" y="1406"/>
                  <a:pt x="978" y="1449"/>
                </a:cubicBezTo>
                <a:cubicBezTo>
                  <a:pt x="987" y="1492"/>
                  <a:pt x="1006" y="1532"/>
                  <a:pt x="1059" y="1532"/>
                </a:cubicBezTo>
                <a:lnTo>
                  <a:pt x="1074" y="1532"/>
                </a:lnTo>
                <a:cubicBezTo>
                  <a:pt x="1117" y="1532"/>
                  <a:pt x="1151" y="1497"/>
                  <a:pt x="1151" y="1455"/>
                </a:cubicBezTo>
                <a:lnTo>
                  <a:pt x="1151" y="1431"/>
                </a:lnTo>
                <a:cubicBezTo>
                  <a:pt x="1151" y="1393"/>
                  <a:pt x="1113" y="1215"/>
                  <a:pt x="1103" y="1165"/>
                </a:cubicBezTo>
                <a:cubicBezTo>
                  <a:pt x="1094" y="1120"/>
                  <a:pt x="1075" y="1091"/>
                  <a:pt x="1028" y="1081"/>
                </a:cubicBezTo>
                <a:cubicBezTo>
                  <a:pt x="994" y="1073"/>
                  <a:pt x="922" y="1059"/>
                  <a:pt x="890" y="1058"/>
                </a:cubicBezTo>
                <a:lnTo>
                  <a:pt x="977" y="798"/>
                </a:lnTo>
                <a:cubicBezTo>
                  <a:pt x="1013" y="807"/>
                  <a:pt x="1114" y="967"/>
                  <a:pt x="1161" y="967"/>
                </a:cubicBezTo>
                <a:cubicBezTo>
                  <a:pt x="1212" y="967"/>
                  <a:pt x="1352" y="939"/>
                  <a:pt x="1402" y="927"/>
                </a:cubicBezTo>
                <a:cubicBezTo>
                  <a:pt x="1473" y="909"/>
                  <a:pt x="1586" y="921"/>
                  <a:pt x="1586" y="831"/>
                </a:cubicBezTo>
                <a:cubicBezTo>
                  <a:pt x="1586" y="799"/>
                  <a:pt x="1555" y="764"/>
                  <a:pt x="1524" y="764"/>
                </a:cubicBezTo>
                <a:cubicBezTo>
                  <a:pt x="1427" y="764"/>
                  <a:pt x="1294" y="817"/>
                  <a:pt x="1205" y="817"/>
                </a:cubicBezTo>
                <a:cubicBezTo>
                  <a:pt x="1190" y="817"/>
                  <a:pt x="1049" y="655"/>
                  <a:pt x="1027" y="632"/>
                </a:cubicBezTo>
                <a:cubicBezTo>
                  <a:pt x="979" y="582"/>
                  <a:pt x="1001" y="584"/>
                  <a:pt x="922" y="558"/>
                </a:cubicBezTo>
                <a:cubicBezTo>
                  <a:pt x="901" y="551"/>
                  <a:pt x="795" y="512"/>
                  <a:pt x="784" y="512"/>
                </a:cubicBezTo>
                <a:lnTo>
                  <a:pt x="774" y="512"/>
                </a:lnTo>
                <a:cubicBezTo>
                  <a:pt x="709" y="512"/>
                  <a:pt x="624" y="533"/>
                  <a:pt x="560" y="544"/>
                </a:cubicBezTo>
                <a:cubicBezTo>
                  <a:pt x="496" y="555"/>
                  <a:pt x="396" y="559"/>
                  <a:pt x="367" y="603"/>
                </a:cubicBezTo>
                <a:cubicBezTo>
                  <a:pt x="354" y="624"/>
                  <a:pt x="228" y="946"/>
                  <a:pt x="228" y="967"/>
                </a:cubicBezTo>
                <a:close/>
                <a:moveTo>
                  <a:pt x="1417" y="2639"/>
                </a:moveTo>
                <a:cubicBezTo>
                  <a:pt x="1463" y="2635"/>
                  <a:pt x="1707" y="2587"/>
                  <a:pt x="1707" y="2562"/>
                </a:cubicBezTo>
                <a:lnTo>
                  <a:pt x="1707" y="1595"/>
                </a:lnTo>
                <a:lnTo>
                  <a:pt x="1557" y="1595"/>
                </a:lnTo>
                <a:cubicBezTo>
                  <a:pt x="1537" y="1595"/>
                  <a:pt x="1417" y="1678"/>
                  <a:pt x="1417" y="1692"/>
                </a:cubicBezTo>
                <a:lnTo>
                  <a:pt x="1417" y="2639"/>
                </a:lnTo>
                <a:close/>
                <a:moveTo>
                  <a:pt x="2092" y="1381"/>
                </a:moveTo>
                <a:lnTo>
                  <a:pt x="2094" y="2368"/>
                </a:lnTo>
                <a:cubicBezTo>
                  <a:pt x="2134" y="2341"/>
                  <a:pt x="2384" y="2125"/>
                  <a:pt x="2384" y="2093"/>
                </a:cubicBezTo>
                <a:lnTo>
                  <a:pt x="2382" y="1119"/>
                </a:lnTo>
                <a:lnTo>
                  <a:pt x="2092" y="1381"/>
                </a:lnTo>
                <a:close/>
                <a:moveTo>
                  <a:pt x="1847" y="1595"/>
                </a:moveTo>
                <a:lnTo>
                  <a:pt x="1756" y="1595"/>
                </a:lnTo>
                <a:lnTo>
                  <a:pt x="1756" y="2552"/>
                </a:lnTo>
                <a:cubicBezTo>
                  <a:pt x="1799" y="2542"/>
                  <a:pt x="2046" y="2422"/>
                  <a:pt x="2046" y="2393"/>
                </a:cubicBezTo>
                <a:lnTo>
                  <a:pt x="2046" y="1426"/>
                </a:lnTo>
                <a:cubicBezTo>
                  <a:pt x="2021" y="1432"/>
                  <a:pt x="1866" y="1595"/>
                  <a:pt x="1847" y="1595"/>
                </a:cubicBezTo>
                <a:close/>
                <a:moveTo>
                  <a:pt x="2427" y="821"/>
                </a:moveTo>
                <a:lnTo>
                  <a:pt x="2459" y="858"/>
                </a:lnTo>
                <a:lnTo>
                  <a:pt x="1799" y="1445"/>
                </a:lnTo>
                <a:cubicBezTo>
                  <a:pt x="1723" y="1445"/>
                  <a:pt x="1648" y="1445"/>
                  <a:pt x="1572" y="1445"/>
                </a:cubicBezTo>
                <a:cubicBezTo>
                  <a:pt x="1476" y="1445"/>
                  <a:pt x="1471" y="1469"/>
                  <a:pt x="1409" y="1510"/>
                </a:cubicBezTo>
                <a:cubicBezTo>
                  <a:pt x="1326" y="1565"/>
                  <a:pt x="1216" y="1647"/>
                  <a:pt x="1132" y="1692"/>
                </a:cubicBezTo>
                <a:cubicBezTo>
                  <a:pt x="1113" y="1683"/>
                  <a:pt x="845" y="1631"/>
                  <a:pt x="807" y="1625"/>
                </a:cubicBezTo>
                <a:cubicBezTo>
                  <a:pt x="718" y="1611"/>
                  <a:pt x="730" y="1591"/>
                  <a:pt x="653" y="1629"/>
                </a:cubicBezTo>
                <a:cubicBezTo>
                  <a:pt x="609" y="1651"/>
                  <a:pt x="566" y="1675"/>
                  <a:pt x="523" y="1697"/>
                </a:cubicBezTo>
                <a:cubicBezTo>
                  <a:pt x="443" y="1736"/>
                  <a:pt x="340" y="1784"/>
                  <a:pt x="265" y="1830"/>
                </a:cubicBezTo>
                <a:cubicBezTo>
                  <a:pt x="234" y="1849"/>
                  <a:pt x="25" y="1957"/>
                  <a:pt x="0" y="1963"/>
                </a:cubicBezTo>
                <a:lnTo>
                  <a:pt x="36" y="2037"/>
                </a:lnTo>
                <a:lnTo>
                  <a:pt x="716" y="1687"/>
                </a:lnTo>
                <a:cubicBezTo>
                  <a:pt x="785" y="1703"/>
                  <a:pt x="863" y="1718"/>
                  <a:pt x="933" y="1732"/>
                </a:cubicBezTo>
                <a:cubicBezTo>
                  <a:pt x="986" y="1742"/>
                  <a:pt x="1105" y="1774"/>
                  <a:pt x="1156" y="1774"/>
                </a:cubicBezTo>
                <a:cubicBezTo>
                  <a:pt x="1159" y="1774"/>
                  <a:pt x="1495" y="1550"/>
                  <a:pt x="1528" y="1527"/>
                </a:cubicBezTo>
                <a:lnTo>
                  <a:pt x="1829" y="1528"/>
                </a:lnTo>
                <a:lnTo>
                  <a:pt x="2515" y="918"/>
                </a:lnTo>
                <a:lnTo>
                  <a:pt x="2552" y="947"/>
                </a:lnTo>
                <a:lnTo>
                  <a:pt x="2659" y="728"/>
                </a:lnTo>
                <a:lnTo>
                  <a:pt x="2427" y="821"/>
                </a:lnTo>
                <a:close/>
                <a:moveTo>
                  <a:pt x="1079" y="2649"/>
                </a:moveTo>
                <a:lnTo>
                  <a:pt x="1142" y="2655"/>
                </a:lnTo>
                <a:lnTo>
                  <a:pt x="1234" y="2654"/>
                </a:lnTo>
                <a:lnTo>
                  <a:pt x="1364" y="2648"/>
                </a:lnTo>
                <a:lnTo>
                  <a:pt x="1364" y="1721"/>
                </a:lnTo>
                <a:cubicBezTo>
                  <a:pt x="1318" y="1745"/>
                  <a:pt x="1278" y="1775"/>
                  <a:pt x="1234" y="1804"/>
                </a:cubicBezTo>
                <a:cubicBezTo>
                  <a:pt x="1142" y="1866"/>
                  <a:pt x="1189" y="1841"/>
                  <a:pt x="1079" y="1832"/>
                </a:cubicBezTo>
                <a:lnTo>
                  <a:pt x="1079" y="2649"/>
                </a:lnTo>
                <a:close/>
                <a:moveTo>
                  <a:pt x="740" y="2571"/>
                </a:moveTo>
                <a:cubicBezTo>
                  <a:pt x="740" y="2596"/>
                  <a:pt x="985" y="2643"/>
                  <a:pt x="1030" y="2644"/>
                </a:cubicBezTo>
                <a:lnTo>
                  <a:pt x="1030" y="1832"/>
                </a:lnTo>
                <a:cubicBezTo>
                  <a:pt x="1030" y="1808"/>
                  <a:pt x="914" y="1799"/>
                  <a:pt x="890" y="1794"/>
                </a:cubicBezTo>
                <a:cubicBezTo>
                  <a:pt x="850" y="1786"/>
                  <a:pt x="782" y="1765"/>
                  <a:pt x="740" y="1764"/>
                </a:cubicBezTo>
                <a:lnTo>
                  <a:pt x="740" y="2571"/>
                </a:lnTo>
                <a:close/>
                <a:moveTo>
                  <a:pt x="2436" y="1095"/>
                </a:moveTo>
                <a:lnTo>
                  <a:pt x="2437" y="2020"/>
                </a:lnTo>
                <a:cubicBezTo>
                  <a:pt x="2454" y="2009"/>
                  <a:pt x="2535" y="1872"/>
                  <a:pt x="2550" y="1843"/>
                </a:cubicBezTo>
                <a:cubicBezTo>
                  <a:pt x="2586" y="1771"/>
                  <a:pt x="2607" y="1716"/>
                  <a:pt x="2638" y="1637"/>
                </a:cubicBezTo>
                <a:cubicBezTo>
                  <a:pt x="2676" y="1540"/>
                  <a:pt x="2736" y="1272"/>
                  <a:pt x="2727" y="1131"/>
                </a:cubicBezTo>
                <a:lnTo>
                  <a:pt x="2700" y="860"/>
                </a:lnTo>
                <a:lnTo>
                  <a:pt x="2696" y="858"/>
                </a:lnTo>
                <a:lnTo>
                  <a:pt x="2436" y="1095"/>
                </a:lnTo>
                <a:close/>
                <a:moveTo>
                  <a:pt x="721" y="246"/>
                </a:moveTo>
                <a:lnTo>
                  <a:pt x="721" y="271"/>
                </a:lnTo>
                <a:cubicBezTo>
                  <a:pt x="721" y="388"/>
                  <a:pt x="838" y="507"/>
                  <a:pt x="953" y="507"/>
                </a:cubicBezTo>
                <a:lnTo>
                  <a:pt x="997" y="507"/>
                </a:lnTo>
                <a:cubicBezTo>
                  <a:pt x="1117" y="507"/>
                  <a:pt x="1229" y="387"/>
                  <a:pt x="1229" y="261"/>
                </a:cubicBezTo>
                <a:lnTo>
                  <a:pt x="1229" y="237"/>
                </a:lnTo>
                <a:cubicBezTo>
                  <a:pt x="1229" y="123"/>
                  <a:pt x="1114" y="0"/>
                  <a:pt x="1006" y="0"/>
                </a:cubicBezTo>
                <a:lnTo>
                  <a:pt x="943" y="0"/>
                </a:lnTo>
                <a:cubicBezTo>
                  <a:pt x="830" y="0"/>
                  <a:pt x="721" y="124"/>
                  <a:pt x="721" y="246"/>
                </a:cubicBezTo>
                <a:close/>
                <a:moveTo>
                  <a:pt x="402" y="2412"/>
                </a:moveTo>
                <a:cubicBezTo>
                  <a:pt x="402" y="2439"/>
                  <a:pt x="649" y="2552"/>
                  <a:pt x="692" y="2562"/>
                </a:cubicBezTo>
                <a:lnTo>
                  <a:pt x="692" y="1774"/>
                </a:lnTo>
                <a:lnTo>
                  <a:pt x="403" y="1926"/>
                </a:lnTo>
                <a:lnTo>
                  <a:pt x="402" y="2412"/>
                </a:lnTo>
                <a:close/>
                <a:moveTo>
                  <a:pt x="64" y="2122"/>
                </a:moveTo>
                <a:cubicBezTo>
                  <a:pt x="64" y="2149"/>
                  <a:pt x="315" y="2373"/>
                  <a:pt x="354" y="2383"/>
                </a:cubicBezTo>
                <a:lnTo>
                  <a:pt x="354" y="1953"/>
                </a:lnTo>
                <a:lnTo>
                  <a:pt x="65" y="2100"/>
                </a:lnTo>
                <a:lnTo>
                  <a:pt x="64" y="2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p:cNvGrpSpPr/>
          <p:nvPr/>
        </p:nvGrpSpPr>
        <p:grpSpPr>
          <a:xfrm>
            <a:off x="1367097" y="1813513"/>
            <a:ext cx="3109913" cy="3135314"/>
            <a:chOff x="1346200" y="1839912"/>
            <a:chExt cx="3109913" cy="3135314"/>
          </a:xfrm>
        </p:grpSpPr>
        <p:sp>
          <p:nvSpPr>
            <p:cNvPr id="16" name="Freeform 6"/>
            <p:cNvSpPr>
              <a:spLocks/>
            </p:cNvSpPr>
            <p:nvPr/>
          </p:nvSpPr>
          <p:spPr bwMode="auto">
            <a:xfrm>
              <a:off x="3132138" y="1865313"/>
              <a:ext cx="844550" cy="587375"/>
            </a:xfrm>
            <a:custGeom>
              <a:avLst/>
              <a:gdLst>
                <a:gd name="T0" fmla="*/ 1092 w 1092"/>
                <a:gd name="T1" fmla="*/ 531 h 763"/>
                <a:gd name="T2" fmla="*/ 22 w 1092"/>
                <a:gd name="T3" fmla="*/ 0 h 763"/>
                <a:gd name="T4" fmla="*/ 0 w 1092"/>
                <a:gd name="T5" fmla="*/ 349 h 763"/>
                <a:gd name="T6" fmla="*/ 829 w 1092"/>
                <a:gd name="T7" fmla="*/ 763 h 763"/>
                <a:gd name="T8" fmla="*/ 1092 w 1092"/>
                <a:gd name="T9" fmla="*/ 531 h 763"/>
              </a:gdLst>
              <a:ahLst/>
              <a:cxnLst>
                <a:cxn ang="0">
                  <a:pos x="T0" y="T1"/>
                </a:cxn>
                <a:cxn ang="0">
                  <a:pos x="T2" y="T3"/>
                </a:cxn>
                <a:cxn ang="0">
                  <a:pos x="T4" y="T5"/>
                </a:cxn>
                <a:cxn ang="0">
                  <a:pos x="T6" y="T7"/>
                </a:cxn>
                <a:cxn ang="0">
                  <a:pos x="T8" y="T9"/>
                </a:cxn>
              </a:cxnLst>
              <a:rect l="0" t="0" r="r" b="b"/>
              <a:pathLst>
                <a:path w="1092" h="763">
                  <a:moveTo>
                    <a:pt x="1092" y="531"/>
                  </a:moveTo>
                  <a:cubicBezTo>
                    <a:pt x="805" y="257"/>
                    <a:pt x="436" y="66"/>
                    <a:pt x="22" y="0"/>
                  </a:cubicBezTo>
                  <a:lnTo>
                    <a:pt x="0" y="349"/>
                  </a:lnTo>
                  <a:cubicBezTo>
                    <a:pt x="318" y="407"/>
                    <a:pt x="603" y="554"/>
                    <a:pt x="829" y="763"/>
                  </a:cubicBezTo>
                  <a:lnTo>
                    <a:pt x="1092" y="531"/>
                  </a:lnTo>
                  <a:close/>
                </a:path>
              </a:pathLst>
            </a:custGeom>
            <a:solidFill>
              <a:srgbClr val="00A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1346200" y="3341688"/>
              <a:ext cx="2555875" cy="1633538"/>
            </a:xfrm>
            <a:custGeom>
              <a:avLst/>
              <a:gdLst>
                <a:gd name="T0" fmla="*/ 3076 w 3307"/>
                <a:gd name="T1" fmla="*/ 1351 h 2117"/>
                <a:gd name="T2" fmla="*/ 2139 w 3307"/>
                <a:gd name="T3" fmla="*/ 1731 h 2117"/>
                <a:gd name="T4" fmla="*/ 1914 w 3307"/>
                <a:gd name="T5" fmla="*/ 1731 h 2117"/>
                <a:gd name="T6" fmla="*/ 349 w 3307"/>
                <a:gd name="T7" fmla="*/ 22 h 2117"/>
                <a:gd name="T8" fmla="*/ 1 w 3307"/>
                <a:gd name="T9" fmla="*/ 0 h 2117"/>
                <a:gd name="T10" fmla="*/ 0 w 3307"/>
                <a:gd name="T11" fmla="*/ 93 h 2117"/>
                <a:gd name="T12" fmla="*/ 2 w 3307"/>
                <a:gd name="T13" fmla="*/ 150 h 2117"/>
                <a:gd name="T14" fmla="*/ 3 w 3307"/>
                <a:gd name="T15" fmla="*/ 182 h 2117"/>
                <a:gd name="T16" fmla="*/ 8 w 3307"/>
                <a:gd name="T17" fmla="*/ 254 h 2117"/>
                <a:gd name="T18" fmla="*/ 9 w 3307"/>
                <a:gd name="T19" fmla="*/ 267 h 2117"/>
                <a:gd name="T20" fmla="*/ 1891 w 3307"/>
                <a:gd name="T21" fmla="*/ 2087 h 2117"/>
                <a:gd name="T22" fmla="*/ 3158 w 3307"/>
                <a:gd name="T23" fmla="*/ 1729 h 2117"/>
                <a:gd name="T24" fmla="*/ 3158 w 3307"/>
                <a:gd name="T25" fmla="*/ 1726 h 2117"/>
                <a:gd name="T26" fmla="*/ 3307 w 3307"/>
                <a:gd name="T27" fmla="*/ 1613 h 2117"/>
                <a:gd name="T28" fmla="*/ 3076 w 3307"/>
                <a:gd name="T29" fmla="*/ 1351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7" h="2117">
                  <a:moveTo>
                    <a:pt x="3076" y="1351"/>
                  </a:moveTo>
                  <a:cubicBezTo>
                    <a:pt x="2816" y="1567"/>
                    <a:pt x="2491" y="1704"/>
                    <a:pt x="2139" y="1731"/>
                  </a:cubicBezTo>
                  <a:cubicBezTo>
                    <a:pt x="2065" y="1735"/>
                    <a:pt x="1990" y="1736"/>
                    <a:pt x="1914" y="1731"/>
                  </a:cubicBezTo>
                  <a:cubicBezTo>
                    <a:pt x="1015" y="1675"/>
                    <a:pt x="345" y="911"/>
                    <a:pt x="349" y="22"/>
                  </a:cubicBezTo>
                  <a:lnTo>
                    <a:pt x="1" y="0"/>
                  </a:lnTo>
                  <a:cubicBezTo>
                    <a:pt x="0" y="32"/>
                    <a:pt x="0" y="62"/>
                    <a:pt x="0" y="93"/>
                  </a:cubicBezTo>
                  <a:cubicBezTo>
                    <a:pt x="0" y="112"/>
                    <a:pt x="1" y="131"/>
                    <a:pt x="2" y="150"/>
                  </a:cubicBezTo>
                  <a:cubicBezTo>
                    <a:pt x="2" y="161"/>
                    <a:pt x="2" y="172"/>
                    <a:pt x="3" y="182"/>
                  </a:cubicBezTo>
                  <a:cubicBezTo>
                    <a:pt x="4" y="207"/>
                    <a:pt x="6" y="230"/>
                    <a:pt x="8" y="254"/>
                  </a:cubicBezTo>
                  <a:cubicBezTo>
                    <a:pt x="8" y="258"/>
                    <a:pt x="9" y="262"/>
                    <a:pt x="9" y="267"/>
                  </a:cubicBezTo>
                  <a:cubicBezTo>
                    <a:pt x="101" y="1248"/>
                    <a:pt x="896" y="2024"/>
                    <a:pt x="1891" y="2087"/>
                  </a:cubicBezTo>
                  <a:cubicBezTo>
                    <a:pt x="2359" y="2117"/>
                    <a:pt x="2799" y="1974"/>
                    <a:pt x="3158" y="1729"/>
                  </a:cubicBezTo>
                  <a:lnTo>
                    <a:pt x="3158" y="1726"/>
                  </a:lnTo>
                  <a:cubicBezTo>
                    <a:pt x="3209" y="1691"/>
                    <a:pt x="3259" y="1653"/>
                    <a:pt x="3307" y="1613"/>
                  </a:cubicBezTo>
                  <a:lnTo>
                    <a:pt x="3076" y="1351"/>
                  </a:lnTo>
                  <a:close/>
                </a:path>
              </a:pathLst>
            </a:custGeom>
            <a:solidFill>
              <a:srgbClr val="555E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2022475" y="1839912"/>
              <a:ext cx="903288" cy="481013"/>
            </a:xfrm>
            <a:custGeom>
              <a:avLst/>
              <a:gdLst>
                <a:gd name="T0" fmla="*/ 1147 w 1169"/>
                <a:gd name="T1" fmla="*/ 356 h 624"/>
                <a:gd name="T2" fmla="*/ 1169 w 1169"/>
                <a:gd name="T3" fmla="*/ 7 h 624"/>
                <a:gd name="T4" fmla="*/ 0 w 1169"/>
                <a:gd name="T5" fmla="*/ 360 h 624"/>
                <a:gd name="T6" fmla="*/ 232 w 1169"/>
                <a:gd name="T7" fmla="*/ 624 h 624"/>
                <a:gd name="T8" fmla="*/ 1147 w 1169"/>
                <a:gd name="T9" fmla="*/ 356 h 624"/>
              </a:gdLst>
              <a:ahLst/>
              <a:cxnLst>
                <a:cxn ang="0">
                  <a:pos x="T0" y="T1"/>
                </a:cxn>
                <a:cxn ang="0">
                  <a:pos x="T2" y="T3"/>
                </a:cxn>
                <a:cxn ang="0">
                  <a:pos x="T4" y="T5"/>
                </a:cxn>
                <a:cxn ang="0">
                  <a:pos x="T6" y="T7"/>
                </a:cxn>
                <a:cxn ang="0">
                  <a:pos x="T8" y="T9"/>
                </a:cxn>
              </a:cxnLst>
              <a:rect l="0" t="0" r="r" b="b"/>
              <a:pathLst>
                <a:path w="1169" h="624">
                  <a:moveTo>
                    <a:pt x="1147" y="356"/>
                  </a:moveTo>
                  <a:lnTo>
                    <a:pt x="1169" y="7"/>
                  </a:lnTo>
                  <a:cubicBezTo>
                    <a:pt x="738" y="0"/>
                    <a:pt x="333" y="131"/>
                    <a:pt x="0" y="360"/>
                  </a:cubicBezTo>
                  <a:lnTo>
                    <a:pt x="232" y="624"/>
                  </a:lnTo>
                  <a:cubicBezTo>
                    <a:pt x="497" y="452"/>
                    <a:pt x="812" y="354"/>
                    <a:pt x="1147" y="356"/>
                  </a:cubicBezTo>
                  <a:close/>
                </a:path>
              </a:pathLst>
            </a:custGeom>
            <a:solidFill>
              <a:srgbClr val="F19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
            <p:cNvSpPr>
              <a:spLocks/>
            </p:cNvSpPr>
            <p:nvPr/>
          </p:nvSpPr>
          <p:spPr bwMode="auto">
            <a:xfrm>
              <a:off x="3884613" y="3521075"/>
              <a:ext cx="566738" cy="909638"/>
            </a:xfrm>
            <a:custGeom>
              <a:avLst/>
              <a:gdLst>
                <a:gd name="T0" fmla="*/ 0 w 734"/>
                <a:gd name="T1" fmla="*/ 914 h 1178"/>
                <a:gd name="T2" fmla="*/ 232 w 734"/>
                <a:gd name="T3" fmla="*/ 1178 h 1178"/>
                <a:gd name="T4" fmla="*/ 734 w 734"/>
                <a:gd name="T5" fmla="*/ 22 h 1178"/>
                <a:gd name="T6" fmla="*/ 386 w 734"/>
                <a:gd name="T7" fmla="*/ 0 h 1178"/>
                <a:gd name="T8" fmla="*/ 0 w 734"/>
                <a:gd name="T9" fmla="*/ 914 h 1178"/>
              </a:gdLst>
              <a:ahLst/>
              <a:cxnLst>
                <a:cxn ang="0">
                  <a:pos x="T0" y="T1"/>
                </a:cxn>
                <a:cxn ang="0">
                  <a:pos x="T2" y="T3"/>
                </a:cxn>
                <a:cxn ang="0">
                  <a:pos x="T4" y="T5"/>
                </a:cxn>
                <a:cxn ang="0">
                  <a:pos x="T6" y="T7"/>
                </a:cxn>
                <a:cxn ang="0">
                  <a:pos x="T8" y="T9"/>
                </a:cxn>
              </a:cxnLst>
              <a:rect l="0" t="0" r="r" b="b"/>
              <a:pathLst>
                <a:path w="734" h="1178">
                  <a:moveTo>
                    <a:pt x="0" y="914"/>
                  </a:moveTo>
                  <a:lnTo>
                    <a:pt x="232" y="1178"/>
                  </a:lnTo>
                  <a:cubicBezTo>
                    <a:pt x="510" y="867"/>
                    <a:pt x="693" y="467"/>
                    <a:pt x="734" y="22"/>
                  </a:cubicBezTo>
                  <a:lnTo>
                    <a:pt x="386" y="0"/>
                  </a:lnTo>
                  <a:cubicBezTo>
                    <a:pt x="352" y="349"/>
                    <a:pt x="212" y="664"/>
                    <a:pt x="0" y="914"/>
                  </a:cubicBezTo>
                  <a:close/>
                </a:path>
              </a:pathLst>
            </a:custGeom>
            <a:solidFill>
              <a:srgbClr val="008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p:cNvSpPr>
              <a:spLocks/>
            </p:cNvSpPr>
            <p:nvPr/>
          </p:nvSpPr>
          <p:spPr bwMode="auto">
            <a:xfrm>
              <a:off x="1371600" y="2257425"/>
              <a:ext cx="654050" cy="879475"/>
            </a:xfrm>
            <a:custGeom>
              <a:avLst/>
              <a:gdLst>
                <a:gd name="T0" fmla="*/ 846 w 846"/>
                <a:gd name="T1" fmla="*/ 262 h 1140"/>
                <a:gd name="T2" fmla="*/ 615 w 846"/>
                <a:gd name="T3" fmla="*/ 0 h 1140"/>
                <a:gd name="T4" fmla="*/ 0 w 846"/>
                <a:gd name="T5" fmla="*/ 1117 h 1140"/>
                <a:gd name="T6" fmla="*/ 351 w 846"/>
                <a:gd name="T7" fmla="*/ 1140 h 1140"/>
                <a:gd name="T8" fmla="*/ 846 w 846"/>
                <a:gd name="T9" fmla="*/ 262 h 1140"/>
              </a:gdLst>
              <a:ahLst/>
              <a:cxnLst>
                <a:cxn ang="0">
                  <a:pos x="T0" y="T1"/>
                </a:cxn>
                <a:cxn ang="0">
                  <a:pos x="T2" y="T3"/>
                </a:cxn>
                <a:cxn ang="0">
                  <a:pos x="T4" y="T5"/>
                </a:cxn>
                <a:cxn ang="0">
                  <a:pos x="T6" y="T7"/>
                </a:cxn>
                <a:cxn ang="0">
                  <a:pos x="T8" y="T9"/>
                </a:cxn>
              </a:cxnLst>
              <a:rect l="0" t="0" r="r" b="b"/>
              <a:pathLst>
                <a:path w="846" h="1140">
                  <a:moveTo>
                    <a:pt x="846" y="262"/>
                  </a:moveTo>
                  <a:lnTo>
                    <a:pt x="615" y="0"/>
                  </a:lnTo>
                  <a:cubicBezTo>
                    <a:pt x="302" y="289"/>
                    <a:pt x="80" y="676"/>
                    <a:pt x="0" y="1117"/>
                  </a:cubicBezTo>
                  <a:lnTo>
                    <a:pt x="351" y="1140"/>
                  </a:lnTo>
                  <a:cubicBezTo>
                    <a:pt x="422" y="795"/>
                    <a:pt x="600" y="491"/>
                    <a:pt x="846" y="262"/>
                  </a:cubicBezTo>
                  <a:close/>
                </a:path>
              </a:pathLst>
            </a:custGeom>
            <a:solidFill>
              <a:srgbClr val="E24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
            <p:cNvSpPr>
              <a:spLocks/>
            </p:cNvSpPr>
            <p:nvPr/>
          </p:nvSpPr>
          <p:spPr bwMode="auto">
            <a:xfrm>
              <a:off x="3924300" y="2439988"/>
              <a:ext cx="531813" cy="874713"/>
            </a:xfrm>
            <a:custGeom>
              <a:avLst/>
              <a:gdLst>
                <a:gd name="T0" fmla="*/ 337 w 687"/>
                <a:gd name="T1" fmla="*/ 1111 h 1133"/>
                <a:gd name="T2" fmla="*/ 687 w 687"/>
                <a:gd name="T3" fmla="*/ 1133 h 1133"/>
                <a:gd name="T4" fmla="*/ 262 w 687"/>
                <a:gd name="T5" fmla="*/ 0 h 1133"/>
                <a:gd name="T6" fmla="*/ 0 w 687"/>
                <a:gd name="T7" fmla="*/ 231 h 1133"/>
                <a:gd name="T8" fmla="*/ 337 w 687"/>
                <a:gd name="T9" fmla="*/ 1111 h 1133"/>
              </a:gdLst>
              <a:ahLst/>
              <a:cxnLst>
                <a:cxn ang="0">
                  <a:pos x="T0" y="T1"/>
                </a:cxn>
                <a:cxn ang="0">
                  <a:pos x="T2" y="T3"/>
                </a:cxn>
                <a:cxn ang="0">
                  <a:pos x="T4" y="T5"/>
                </a:cxn>
                <a:cxn ang="0">
                  <a:pos x="T6" y="T7"/>
                </a:cxn>
                <a:cxn ang="0">
                  <a:pos x="T8" y="T9"/>
                </a:cxn>
              </a:cxnLst>
              <a:rect l="0" t="0" r="r" b="b"/>
              <a:pathLst>
                <a:path w="687" h="1133">
                  <a:moveTo>
                    <a:pt x="337" y="1111"/>
                  </a:moveTo>
                  <a:lnTo>
                    <a:pt x="687" y="1133"/>
                  </a:lnTo>
                  <a:cubicBezTo>
                    <a:pt x="665" y="710"/>
                    <a:pt x="511" y="317"/>
                    <a:pt x="262" y="0"/>
                  </a:cubicBezTo>
                  <a:lnTo>
                    <a:pt x="0" y="231"/>
                  </a:lnTo>
                  <a:cubicBezTo>
                    <a:pt x="190" y="481"/>
                    <a:pt x="311" y="784"/>
                    <a:pt x="337" y="1111"/>
                  </a:cubicBezTo>
                  <a:close/>
                </a:path>
              </a:pathLst>
            </a:custGeom>
            <a:solidFill>
              <a:srgbClr val="518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 name="背景音乐 - 轻快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0971631" y="-1173360"/>
            <a:ext cx="609600" cy="609600"/>
          </a:xfrm>
          <a:prstGeom prst="rect">
            <a:avLst/>
          </a:prstGeom>
        </p:spPr>
      </p:pic>
      <p:cxnSp>
        <p:nvCxnSpPr>
          <p:cNvPr id="3" name="直接连接符 2"/>
          <p:cNvCxnSpPr/>
          <p:nvPr/>
        </p:nvCxnSpPr>
        <p:spPr bwMode="auto">
          <a:xfrm>
            <a:off x="4825218" y="4005064"/>
            <a:ext cx="5559422" cy="0"/>
          </a:xfrm>
          <a:prstGeom prst="line">
            <a:avLst/>
          </a:prstGeom>
          <a:solidFill>
            <a:schemeClr val="accent1"/>
          </a:solidFill>
          <a:ln w="952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4860012" y="4067780"/>
            <a:ext cx="1938351" cy="369332"/>
          </a:xfrm>
          <a:prstGeom prst="rect">
            <a:avLst/>
          </a:prstGeom>
          <a:noFill/>
        </p:spPr>
        <p:txBody>
          <a:bodyPr wrap="none" rtlCol="0">
            <a:spAutoFit/>
          </a:bodyPr>
          <a:lstStyle/>
          <a:p>
            <a:r>
              <a:rPr lang="zh-CN" altLang="en-US" dirty="0" smtClean="0">
                <a:solidFill>
                  <a:srgbClr val="F8F8F8"/>
                </a:solidFill>
                <a:latin typeface="+mj-ea"/>
                <a:ea typeface="+mj-ea"/>
              </a:rPr>
              <a:t>软件学院  贾伟峰</a:t>
            </a:r>
            <a:endParaRPr lang="zh-CN" altLang="en-US" dirty="0">
              <a:solidFill>
                <a:srgbClr val="F8F8F8"/>
              </a:solidFill>
              <a:latin typeface="+mj-ea"/>
              <a:ea typeface="+mj-ea"/>
            </a:endParaRPr>
          </a:p>
        </p:txBody>
      </p:sp>
    </p:spTree>
    <p:extLst>
      <p:ext uri="{BB962C8B-B14F-4D97-AF65-F5344CB8AC3E}">
        <p14:creationId xmlns:p14="http://schemas.microsoft.com/office/powerpoint/2010/main" val="202265122"/>
      </p:ext>
    </p:extLst>
  </p:cSld>
  <p:clrMapOvr>
    <a:masterClrMapping/>
  </p:clrMapOvr>
  <mc:AlternateContent xmlns:mc="http://schemas.openxmlformats.org/markup-compatibility/2006" xmlns:p14="http://schemas.microsoft.com/office/powerpoint/2010/main">
    <mc:Choice Requires="p14">
      <p:transition spd="slow" p14:dur="1600" advTm="8827">
        <p:blinds dir="vert"/>
      </p:transition>
    </mc:Choice>
    <mc:Fallback xmlns="">
      <p:transition spd="slow" advTm="8827">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63" presetClass="path" presetSubtype="0" accel="50000" decel="50000" fill="hold" grpId="1" nodeType="withEffect">
                                  <p:stCondLst>
                                    <p:cond delay="0"/>
                                  </p:stCondLst>
                                  <p:childTnLst>
                                    <p:animMotion origin="layout" path="M -0.37396 3.7037E-6 L 3.125E-6 3.7037E-6 " pathEditMode="relative" rAng="0" ptsTypes="AA">
                                      <p:cBhvr>
                                        <p:cTn id="10" dur="2000" fill="hold"/>
                                        <p:tgtEl>
                                          <p:spTgt spid="15"/>
                                        </p:tgtEl>
                                        <p:attrNameLst>
                                          <p:attrName>ppt_x</p:attrName>
                                          <p:attrName>ppt_y</p:attrName>
                                        </p:attrNameLst>
                                      </p:cBhvr>
                                      <p:rCtr x="18698" y="0"/>
                                    </p:animMotion>
                                  </p:childTnLst>
                                </p:cTn>
                              </p:par>
                              <p:par>
                                <p:cTn id="11" presetID="63" presetClass="path" presetSubtype="0" accel="50000" decel="50000" fill="hold" nodeType="withEffect">
                                  <p:stCondLst>
                                    <p:cond delay="0"/>
                                  </p:stCondLst>
                                  <p:childTnLst>
                                    <p:animMotion origin="layout" path="M -0.36549 -4.07407E-6 L -3.33333E-6 -4.07407E-6 " pathEditMode="relative" rAng="0" ptsTypes="AA">
                                      <p:cBhvr>
                                        <p:cTn id="12" dur="2000" fill="hold"/>
                                        <p:tgtEl>
                                          <p:spTgt spid="56"/>
                                        </p:tgtEl>
                                        <p:attrNameLst>
                                          <p:attrName>ppt_x</p:attrName>
                                          <p:attrName>ppt_y</p:attrName>
                                        </p:attrNameLst>
                                      </p:cBhvr>
                                      <p:rCtr x="18268" y="0"/>
                                    </p:animMotion>
                                  </p:childTnLst>
                                </p:cTn>
                              </p:par>
                              <p:par>
                                <p:cTn id="13" presetID="8" presetClass="emph" presetSubtype="0" fill="hold" nodeType="withEffect">
                                  <p:stCondLst>
                                    <p:cond delay="0"/>
                                  </p:stCondLst>
                                  <p:childTnLst>
                                    <p:animRot by="21600000">
                                      <p:cBhvr>
                                        <p:cTn id="14" dur="2000" fill="hold"/>
                                        <p:tgtEl>
                                          <p:spTgt spid="56"/>
                                        </p:tgtEl>
                                        <p:attrNameLst>
                                          <p:attrName>r</p:attrName>
                                        </p:attrNameLst>
                                      </p:cBhvr>
                                    </p:animRot>
                                  </p:childTnLst>
                                </p:cTn>
                              </p:par>
                            </p:childTnLst>
                          </p:cTn>
                        </p:par>
                        <p:par>
                          <p:cTn id="15" fill="hold">
                            <p:stCondLst>
                              <p:cond delay="2000"/>
                            </p:stCondLst>
                            <p:childTnLst>
                              <p:par>
                                <p:cTn id="16" presetID="22" presetClass="entr" presetSubtype="2"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10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par>
                          <p:cTn id="22" fill="hold">
                            <p:stCondLst>
                              <p:cond delay="3000"/>
                            </p:stCondLst>
                            <p:childTnLst>
                              <p:par>
                                <p:cTn id="23" presetID="2" presetClass="entr" presetSubtype="2" fill="hold" grpId="0" nodeType="after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500" fill="hold"/>
                                        <p:tgtEl>
                                          <p:spTgt spid="4099"/>
                                        </p:tgtEl>
                                        <p:attrNameLst>
                                          <p:attrName>ppt_x</p:attrName>
                                        </p:attrNameLst>
                                      </p:cBhvr>
                                      <p:tavLst>
                                        <p:tav tm="0">
                                          <p:val>
                                            <p:strVal val="1+#ppt_w/2"/>
                                          </p:val>
                                        </p:tav>
                                        <p:tav tm="100000">
                                          <p:val>
                                            <p:strVal val="#ppt_x"/>
                                          </p:val>
                                        </p:tav>
                                      </p:tavLst>
                                    </p:anim>
                                    <p:anim calcmode="lin" valueType="num">
                                      <p:cBhvr additive="base">
                                        <p:cTn id="26" dur="500" fill="hold"/>
                                        <p:tgtEl>
                                          <p:spTgt spid="409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16" presetClass="entr" presetSubtype="2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par>
                          <p:cTn id="31" fill="hold">
                            <p:stCondLst>
                              <p:cond delay="4000"/>
                            </p:stCondLst>
                            <p:childTnLst>
                              <p:par>
                                <p:cTn id="32" presetID="6" presetClass="entr" presetSubtype="1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remove" display="0">
                  <p:stCondLst>
                    <p:cond delay="indefinite"/>
                  </p:stCondLst>
                  <p:endCondLst>
                    <p:cond evt="onStopAudio" delay="0">
                      <p:tgtEl>
                        <p:sldTgt/>
                      </p:tgtEl>
                    </p:cond>
                  </p:endCondLst>
                </p:cTn>
                <p:tgtEl>
                  <p:spTgt spid="5"/>
                </p:tgtEl>
              </p:cMediaNode>
            </p:audio>
          </p:childTnLst>
        </p:cTn>
      </p:par>
    </p:tnLst>
    <p:bldLst>
      <p:bldP spid="13" grpId="0" animBg="1"/>
      <p:bldP spid="14" grpId="0" animBg="1"/>
      <p:bldP spid="4099" grpId="0"/>
      <p:bldP spid="15" grpId="0" animBg="1"/>
      <p:bldP spid="15" grpId="1" animBg="1"/>
      <p:bldP spid="7" grpId="0"/>
    </p:bld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336730" cy="461665"/>
          </a:xfrm>
          <a:prstGeom prst="rect">
            <a:avLst/>
          </a:prstGeom>
          <a:noFill/>
        </p:spPr>
        <p:txBody>
          <a:bodyPr wrap="none" rtlCol="0">
            <a:spAutoFit/>
          </a:bodyPr>
          <a:lstStyle/>
          <a:p>
            <a:r>
              <a:rPr lang="en-US" altLang="zh-CN" sz="2400" dirty="0" smtClean="0">
                <a:solidFill>
                  <a:srgbClr val="333333"/>
                </a:solidFill>
                <a:latin typeface="微软雅黑"/>
                <a:ea typeface="微软雅黑"/>
              </a:rPr>
              <a:t>Java</a:t>
            </a:r>
            <a:r>
              <a:rPr lang="zh-CN" altLang="en-US" sz="2400" dirty="0" smtClean="0">
                <a:solidFill>
                  <a:srgbClr val="333333"/>
                </a:solidFill>
                <a:latin typeface="微软雅黑"/>
                <a:ea typeface="微软雅黑"/>
              </a:rPr>
              <a:t>的帮助文档</a:t>
            </a:r>
            <a:endParaRPr lang="zh-CN" altLang="en-US" sz="2400" dirty="0">
              <a:solidFill>
                <a:srgbClr val="333333"/>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Rectangle 11"/>
          <p:cNvSpPr>
            <a:spLocks noChangeArrowheads="1"/>
          </p:cNvSpPr>
          <p:nvPr/>
        </p:nvSpPr>
        <p:spPr bwMode="auto">
          <a:xfrm>
            <a:off x="0" y="3043551"/>
            <a:ext cx="3878915" cy="192269"/>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2"/>
          <p:cNvSpPr>
            <a:spLocks noChangeArrowheads="1"/>
          </p:cNvSpPr>
          <p:nvPr/>
        </p:nvSpPr>
        <p:spPr bwMode="auto">
          <a:xfrm>
            <a:off x="0" y="3371610"/>
            <a:ext cx="6185721"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13"/>
          <p:cNvSpPr>
            <a:spLocks noChangeArrowheads="1"/>
          </p:cNvSpPr>
          <p:nvPr/>
        </p:nvSpPr>
        <p:spPr bwMode="auto">
          <a:xfrm>
            <a:off x="1" y="3716492"/>
            <a:ext cx="8883596" cy="19227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4"/>
          <p:cNvSpPr>
            <a:spLocks noChangeArrowheads="1"/>
          </p:cNvSpPr>
          <p:nvPr/>
        </p:nvSpPr>
        <p:spPr bwMode="auto">
          <a:xfrm>
            <a:off x="1" y="4040946"/>
            <a:ext cx="6807410"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15"/>
          <p:cNvSpPr>
            <a:spLocks noChangeArrowheads="1"/>
          </p:cNvSpPr>
          <p:nvPr/>
        </p:nvSpPr>
        <p:spPr bwMode="auto">
          <a:xfrm>
            <a:off x="0" y="4390636"/>
            <a:ext cx="4473747" cy="191067"/>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3240823" y="1960837"/>
            <a:ext cx="1274984" cy="1274983"/>
            <a:chOff x="2438400" y="1484313"/>
            <a:chExt cx="1684338" cy="1684337"/>
          </a:xfrm>
        </p:grpSpPr>
        <p:sp>
          <p:nvSpPr>
            <p:cNvPr id="30" name="Freeform 6"/>
            <p:cNvSpPr>
              <a:spLocks noEditPoints="1"/>
            </p:cNvSpPr>
            <p:nvPr/>
          </p:nvSpPr>
          <p:spPr bwMode="auto">
            <a:xfrm>
              <a:off x="2438400" y="1484313"/>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5 h 2222"/>
                <a:gd name="T12" fmla="*/ 1886 w 2222"/>
                <a:gd name="T13" fmla="*/ 1111 h 2222"/>
                <a:gd name="T14" fmla="*/ 1111 w 2222"/>
                <a:gd name="T15" fmla="*/ 1887 h 2222"/>
                <a:gd name="T16" fmla="*/ 335 w 2222"/>
                <a:gd name="T17" fmla="*/ 1111 h 2222"/>
                <a:gd name="T18" fmla="*/ 1111 w 2222"/>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TextBox 30"/>
            <p:cNvSpPr txBox="1"/>
            <p:nvPr/>
          </p:nvSpPr>
          <p:spPr>
            <a:xfrm>
              <a:off x="2854438" y="2075686"/>
              <a:ext cx="853847" cy="487912"/>
            </a:xfrm>
            <a:prstGeom prst="rect">
              <a:avLst/>
            </a:prstGeom>
            <a:noFill/>
          </p:spPr>
          <p:txBody>
            <a:bodyPr wrap="none" rtlCol="0">
              <a:spAutoFit/>
            </a:bodyPr>
            <a:lstStyle/>
            <a:p>
              <a:pPr algn="ctr"/>
              <a:r>
                <a:rPr lang="zh-CN" altLang="en-US" dirty="0" smtClean="0">
                  <a:solidFill>
                    <a:schemeClr val="tx2"/>
                  </a:solidFill>
                  <a:latin typeface="+mn-ea"/>
                  <a:ea typeface="+mn-ea"/>
                </a:rPr>
                <a:t>生成</a:t>
              </a:r>
              <a:endParaRPr lang="zh-CN" altLang="en-US" dirty="0">
                <a:solidFill>
                  <a:schemeClr val="tx2"/>
                </a:solidFill>
                <a:latin typeface="+mn-ea"/>
                <a:ea typeface="+mn-ea"/>
              </a:endParaRPr>
            </a:p>
          </p:txBody>
        </p:sp>
      </p:grpSp>
      <p:grpSp>
        <p:nvGrpSpPr>
          <p:cNvPr id="32" name="组合 31"/>
          <p:cNvGrpSpPr/>
          <p:nvPr/>
        </p:nvGrpSpPr>
        <p:grpSpPr>
          <a:xfrm>
            <a:off x="5534721" y="2288896"/>
            <a:ext cx="1274984" cy="1274983"/>
            <a:chOff x="4879975" y="1917700"/>
            <a:chExt cx="1684338" cy="1684337"/>
          </a:xfrm>
        </p:grpSpPr>
        <p:sp>
          <p:nvSpPr>
            <p:cNvPr id="33" name="Freeform 7"/>
            <p:cNvSpPr>
              <a:spLocks noEditPoints="1"/>
            </p:cNvSpPr>
            <p:nvPr/>
          </p:nvSpPr>
          <p:spPr bwMode="auto">
            <a:xfrm>
              <a:off x="4879975" y="1917700"/>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6 h 2222"/>
                <a:gd name="T12" fmla="*/ 1887 w 2222"/>
                <a:gd name="T13" fmla="*/ 1111 h 2222"/>
                <a:gd name="T14" fmla="*/ 1111 w 2222"/>
                <a:gd name="T15" fmla="*/ 1887 h 2222"/>
                <a:gd name="T16" fmla="*/ 336 w 2222"/>
                <a:gd name="T17" fmla="*/ 1111 h 2222"/>
                <a:gd name="T18" fmla="*/ 1111 w 2222"/>
                <a:gd name="T19" fmla="*/ 336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5" y="0"/>
                    <a:pt x="2222" y="498"/>
                    <a:pt x="2222" y="1111"/>
                  </a:cubicBezTo>
                  <a:cubicBezTo>
                    <a:pt x="2222" y="1725"/>
                    <a:pt x="1725" y="2222"/>
                    <a:pt x="1111" y="2222"/>
                  </a:cubicBezTo>
                  <a:cubicBezTo>
                    <a:pt x="498" y="2222"/>
                    <a:pt x="0" y="1725"/>
                    <a:pt x="0" y="1111"/>
                  </a:cubicBezTo>
                  <a:cubicBezTo>
                    <a:pt x="0" y="498"/>
                    <a:pt x="498" y="0"/>
                    <a:pt x="1111" y="0"/>
                  </a:cubicBezTo>
                  <a:close/>
                  <a:moveTo>
                    <a:pt x="1111" y="336"/>
                  </a:moveTo>
                  <a:cubicBezTo>
                    <a:pt x="1540" y="336"/>
                    <a:pt x="1887" y="683"/>
                    <a:pt x="1887" y="1111"/>
                  </a:cubicBezTo>
                  <a:cubicBezTo>
                    <a:pt x="1887" y="1540"/>
                    <a:pt x="1540" y="1887"/>
                    <a:pt x="1111" y="1887"/>
                  </a:cubicBezTo>
                  <a:cubicBezTo>
                    <a:pt x="683" y="1887"/>
                    <a:pt x="336" y="1540"/>
                    <a:pt x="336" y="1111"/>
                  </a:cubicBezTo>
                  <a:cubicBezTo>
                    <a:pt x="336" y="683"/>
                    <a:pt x="683" y="336"/>
                    <a:pt x="1111" y="336"/>
                  </a:cubicBez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TextBox 33"/>
            <p:cNvSpPr txBox="1"/>
            <p:nvPr/>
          </p:nvSpPr>
          <p:spPr>
            <a:xfrm>
              <a:off x="4990276" y="2515912"/>
              <a:ext cx="1463736" cy="487912"/>
            </a:xfrm>
            <a:prstGeom prst="rect">
              <a:avLst/>
            </a:prstGeom>
            <a:noFill/>
          </p:spPr>
          <p:txBody>
            <a:bodyPr wrap="none" rtlCol="0">
              <a:spAutoFit/>
            </a:bodyPr>
            <a:lstStyle/>
            <a:p>
              <a:pPr algn="ctr"/>
              <a:r>
                <a:rPr lang="zh-CN" altLang="en-US" dirty="0" smtClean="0">
                  <a:solidFill>
                    <a:schemeClr val="tx2"/>
                  </a:solidFill>
                  <a:latin typeface="+mn-ea"/>
                  <a:ea typeface="+mn-ea"/>
                </a:rPr>
                <a:t>最新文档</a:t>
              </a:r>
              <a:endParaRPr lang="zh-CN" altLang="en-US" dirty="0">
                <a:solidFill>
                  <a:schemeClr val="tx2"/>
                </a:solidFill>
                <a:latin typeface="+mn-ea"/>
                <a:ea typeface="+mn-ea"/>
              </a:endParaRPr>
            </a:p>
          </p:txBody>
        </p:sp>
      </p:grpSp>
      <p:grpSp>
        <p:nvGrpSpPr>
          <p:cNvPr id="35" name="组合 34"/>
          <p:cNvGrpSpPr/>
          <p:nvPr/>
        </p:nvGrpSpPr>
        <p:grpSpPr>
          <a:xfrm>
            <a:off x="8246104" y="2634980"/>
            <a:ext cx="1274984" cy="1273782"/>
            <a:chOff x="8367713" y="2374900"/>
            <a:chExt cx="1684338" cy="1682750"/>
          </a:xfrm>
        </p:grpSpPr>
        <p:sp>
          <p:nvSpPr>
            <p:cNvPr id="36" name="Freeform 8"/>
            <p:cNvSpPr>
              <a:spLocks noEditPoints="1"/>
            </p:cNvSpPr>
            <p:nvPr/>
          </p:nvSpPr>
          <p:spPr bwMode="auto">
            <a:xfrm>
              <a:off x="8367713" y="2374900"/>
              <a:ext cx="1684338" cy="1682750"/>
            </a:xfrm>
            <a:custGeom>
              <a:avLst/>
              <a:gdLst>
                <a:gd name="T0" fmla="*/ 1110 w 2221"/>
                <a:gd name="T1" fmla="*/ 0 h 2222"/>
                <a:gd name="T2" fmla="*/ 2221 w 2221"/>
                <a:gd name="T3" fmla="*/ 1111 h 2222"/>
                <a:gd name="T4" fmla="*/ 1110 w 2221"/>
                <a:gd name="T5" fmla="*/ 2222 h 2222"/>
                <a:gd name="T6" fmla="*/ 0 w 2221"/>
                <a:gd name="T7" fmla="*/ 1111 h 2222"/>
                <a:gd name="T8" fmla="*/ 1110 w 2221"/>
                <a:gd name="T9" fmla="*/ 0 h 2222"/>
                <a:gd name="T10" fmla="*/ 1110 w 2221"/>
                <a:gd name="T11" fmla="*/ 335 h 2222"/>
                <a:gd name="T12" fmla="*/ 1886 w 2221"/>
                <a:gd name="T13" fmla="*/ 1111 h 2222"/>
                <a:gd name="T14" fmla="*/ 1110 w 2221"/>
                <a:gd name="T15" fmla="*/ 1886 h 2222"/>
                <a:gd name="T16" fmla="*/ 335 w 2221"/>
                <a:gd name="T17" fmla="*/ 1111 h 2222"/>
                <a:gd name="T18" fmla="*/ 1110 w 2221"/>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0" y="0"/>
                  </a:moveTo>
                  <a:cubicBezTo>
                    <a:pt x="1724" y="0"/>
                    <a:pt x="2221" y="497"/>
                    <a:pt x="2221" y="1111"/>
                  </a:cubicBezTo>
                  <a:cubicBezTo>
                    <a:pt x="2221" y="1724"/>
                    <a:pt x="1724" y="2222"/>
                    <a:pt x="1110" y="2222"/>
                  </a:cubicBezTo>
                  <a:cubicBezTo>
                    <a:pt x="497" y="2222"/>
                    <a:pt x="0" y="1724"/>
                    <a:pt x="0" y="1111"/>
                  </a:cubicBezTo>
                  <a:cubicBezTo>
                    <a:pt x="0" y="497"/>
                    <a:pt x="497" y="0"/>
                    <a:pt x="1110" y="0"/>
                  </a:cubicBezTo>
                  <a:close/>
                  <a:moveTo>
                    <a:pt x="1110" y="335"/>
                  </a:moveTo>
                  <a:cubicBezTo>
                    <a:pt x="1539" y="335"/>
                    <a:pt x="1886" y="682"/>
                    <a:pt x="1886" y="1111"/>
                  </a:cubicBezTo>
                  <a:cubicBezTo>
                    <a:pt x="1886" y="1539"/>
                    <a:pt x="1539" y="1886"/>
                    <a:pt x="1110" y="1886"/>
                  </a:cubicBezTo>
                  <a:cubicBezTo>
                    <a:pt x="682" y="1886"/>
                    <a:pt x="335" y="1539"/>
                    <a:pt x="335" y="1111"/>
                  </a:cubicBezTo>
                  <a:cubicBezTo>
                    <a:pt x="335" y="682"/>
                    <a:pt x="682" y="335"/>
                    <a:pt x="1110"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TextBox 36"/>
            <p:cNvSpPr txBox="1"/>
            <p:nvPr/>
          </p:nvSpPr>
          <p:spPr>
            <a:xfrm>
              <a:off x="8671294" y="2972319"/>
              <a:ext cx="1158792" cy="487912"/>
            </a:xfrm>
            <a:prstGeom prst="rect">
              <a:avLst/>
            </a:prstGeom>
            <a:noFill/>
          </p:spPr>
          <p:txBody>
            <a:bodyPr wrap="none" rtlCol="0">
              <a:spAutoFit/>
            </a:bodyPr>
            <a:lstStyle/>
            <a:p>
              <a:pPr algn="ctr"/>
              <a:r>
                <a:rPr lang="zh-CN" altLang="en-US" dirty="0" smtClean="0">
                  <a:solidFill>
                    <a:schemeClr val="tx2"/>
                  </a:solidFill>
                  <a:latin typeface="+mn-ea"/>
                  <a:ea typeface="+mn-ea"/>
                </a:rPr>
                <a:t>更方便</a:t>
              </a:r>
              <a:endParaRPr lang="zh-CN" altLang="en-US" dirty="0">
                <a:solidFill>
                  <a:schemeClr val="tx2"/>
                </a:solidFill>
                <a:latin typeface="+mn-ea"/>
                <a:ea typeface="+mn-ea"/>
              </a:endParaRPr>
            </a:p>
          </p:txBody>
        </p:sp>
      </p:grpSp>
      <p:grpSp>
        <p:nvGrpSpPr>
          <p:cNvPr id="38" name="组合 37"/>
          <p:cNvGrpSpPr/>
          <p:nvPr/>
        </p:nvGrpSpPr>
        <p:grpSpPr>
          <a:xfrm>
            <a:off x="6169319" y="4040946"/>
            <a:ext cx="1274984" cy="1274983"/>
            <a:chOff x="6307138" y="4232275"/>
            <a:chExt cx="1684338" cy="1684337"/>
          </a:xfrm>
        </p:grpSpPr>
        <p:sp>
          <p:nvSpPr>
            <p:cNvPr id="39" name="Freeform 9"/>
            <p:cNvSpPr>
              <a:spLocks noEditPoints="1"/>
            </p:cNvSpPr>
            <p:nvPr/>
          </p:nvSpPr>
          <p:spPr bwMode="auto">
            <a:xfrm>
              <a:off x="6307138" y="4232275"/>
              <a:ext cx="1684338" cy="1684337"/>
            </a:xfrm>
            <a:custGeom>
              <a:avLst/>
              <a:gdLst>
                <a:gd name="T0" fmla="*/ 1111 w 2221"/>
                <a:gd name="T1" fmla="*/ 2222 h 2222"/>
                <a:gd name="T2" fmla="*/ 2221 w 2221"/>
                <a:gd name="T3" fmla="*/ 1111 h 2222"/>
                <a:gd name="T4" fmla="*/ 1111 w 2221"/>
                <a:gd name="T5" fmla="*/ 0 h 2222"/>
                <a:gd name="T6" fmla="*/ 0 w 2221"/>
                <a:gd name="T7" fmla="*/ 1111 h 2222"/>
                <a:gd name="T8" fmla="*/ 1111 w 2221"/>
                <a:gd name="T9" fmla="*/ 2222 h 2222"/>
                <a:gd name="T10" fmla="*/ 1111 w 2221"/>
                <a:gd name="T11" fmla="*/ 1887 h 2222"/>
                <a:gd name="T12" fmla="*/ 1886 w 2221"/>
                <a:gd name="T13" fmla="*/ 1111 h 2222"/>
                <a:gd name="T14" fmla="*/ 1111 w 2221"/>
                <a:gd name="T15" fmla="*/ 335 h 2222"/>
                <a:gd name="T16" fmla="*/ 335 w 2221"/>
                <a:gd name="T17" fmla="*/ 1111 h 2222"/>
                <a:gd name="T18" fmla="*/ 1111 w 2221"/>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1" y="2222"/>
                  </a:moveTo>
                  <a:cubicBezTo>
                    <a:pt x="1724" y="2222"/>
                    <a:pt x="2221" y="1724"/>
                    <a:pt x="2221" y="1111"/>
                  </a:cubicBezTo>
                  <a:cubicBezTo>
                    <a:pt x="2221" y="497"/>
                    <a:pt x="1724" y="0"/>
                    <a:pt x="1111" y="0"/>
                  </a:cubicBezTo>
                  <a:cubicBezTo>
                    <a:pt x="497" y="0"/>
                    <a:pt x="0" y="497"/>
                    <a:pt x="0" y="1111"/>
                  </a:cubicBezTo>
                  <a:cubicBezTo>
                    <a:pt x="0" y="1724"/>
                    <a:pt x="497" y="2222"/>
                    <a:pt x="1111" y="2222"/>
                  </a:cubicBezTo>
                  <a:close/>
                  <a:moveTo>
                    <a:pt x="1111" y="1887"/>
                  </a:moveTo>
                  <a:cubicBezTo>
                    <a:pt x="1539" y="1887"/>
                    <a:pt x="1886" y="1539"/>
                    <a:pt x="1886" y="1111"/>
                  </a:cubicBezTo>
                  <a:cubicBezTo>
                    <a:pt x="1886" y="682"/>
                    <a:pt x="1539" y="335"/>
                    <a:pt x="1111" y="335"/>
                  </a:cubicBezTo>
                  <a:cubicBezTo>
                    <a:pt x="682" y="335"/>
                    <a:pt x="335" y="682"/>
                    <a:pt x="335" y="1111"/>
                  </a:cubicBezTo>
                  <a:cubicBezTo>
                    <a:pt x="335" y="1539"/>
                    <a:pt x="682" y="1887"/>
                    <a:pt x="1111" y="188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TextBox 39"/>
            <p:cNvSpPr txBox="1"/>
            <p:nvPr/>
          </p:nvSpPr>
          <p:spPr>
            <a:xfrm>
              <a:off x="6437794" y="4830487"/>
              <a:ext cx="1463736" cy="487912"/>
            </a:xfrm>
            <a:prstGeom prst="rect">
              <a:avLst/>
            </a:prstGeom>
            <a:noFill/>
          </p:spPr>
          <p:txBody>
            <a:bodyPr wrap="none" rtlCol="0">
              <a:spAutoFit/>
            </a:bodyPr>
            <a:lstStyle/>
            <a:p>
              <a:pPr algn="ctr"/>
              <a:r>
                <a:rPr lang="zh-CN" altLang="en-US" dirty="0" smtClean="0">
                  <a:solidFill>
                    <a:schemeClr val="tx2"/>
                  </a:solidFill>
                  <a:latin typeface="+mn-ea"/>
                  <a:ea typeface="+mn-ea"/>
                </a:rPr>
                <a:t>利用文档</a:t>
              </a:r>
              <a:endParaRPr lang="en-US" altLang="zh-CN" dirty="0" smtClean="0">
                <a:solidFill>
                  <a:schemeClr val="tx2"/>
                </a:solidFill>
                <a:latin typeface="+mn-ea"/>
                <a:ea typeface="+mn-ea"/>
              </a:endParaRPr>
            </a:p>
          </p:txBody>
        </p:sp>
      </p:grpSp>
      <p:grpSp>
        <p:nvGrpSpPr>
          <p:cNvPr id="41" name="组合 40"/>
          <p:cNvGrpSpPr/>
          <p:nvPr/>
        </p:nvGrpSpPr>
        <p:grpSpPr>
          <a:xfrm>
            <a:off x="3836856" y="4390636"/>
            <a:ext cx="1273782" cy="1273782"/>
            <a:chOff x="3225800" y="4694238"/>
            <a:chExt cx="1682750" cy="1682750"/>
          </a:xfrm>
        </p:grpSpPr>
        <p:sp>
          <p:nvSpPr>
            <p:cNvPr id="42" name="Freeform 10"/>
            <p:cNvSpPr>
              <a:spLocks noEditPoints="1"/>
            </p:cNvSpPr>
            <p:nvPr/>
          </p:nvSpPr>
          <p:spPr bwMode="auto">
            <a:xfrm>
              <a:off x="3225800" y="4694238"/>
              <a:ext cx="1682750" cy="1682750"/>
            </a:xfrm>
            <a:custGeom>
              <a:avLst/>
              <a:gdLst>
                <a:gd name="T0" fmla="*/ 1111 w 2222"/>
                <a:gd name="T1" fmla="*/ 2222 h 2222"/>
                <a:gd name="T2" fmla="*/ 2222 w 2222"/>
                <a:gd name="T3" fmla="*/ 1111 h 2222"/>
                <a:gd name="T4" fmla="*/ 1111 w 2222"/>
                <a:gd name="T5" fmla="*/ 0 h 2222"/>
                <a:gd name="T6" fmla="*/ 0 w 2222"/>
                <a:gd name="T7" fmla="*/ 1111 h 2222"/>
                <a:gd name="T8" fmla="*/ 1111 w 2222"/>
                <a:gd name="T9" fmla="*/ 2222 h 2222"/>
                <a:gd name="T10" fmla="*/ 1111 w 2222"/>
                <a:gd name="T11" fmla="*/ 1887 h 2222"/>
                <a:gd name="T12" fmla="*/ 1887 w 2222"/>
                <a:gd name="T13" fmla="*/ 1111 h 2222"/>
                <a:gd name="T14" fmla="*/ 1111 w 2222"/>
                <a:gd name="T15" fmla="*/ 335 h 2222"/>
                <a:gd name="T16" fmla="*/ 335 w 2222"/>
                <a:gd name="T17" fmla="*/ 1111 h 2222"/>
                <a:gd name="T18" fmla="*/ 1111 w 2222"/>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2222"/>
                  </a:moveTo>
                  <a:cubicBezTo>
                    <a:pt x="1724" y="2222"/>
                    <a:pt x="2222" y="1724"/>
                    <a:pt x="2222" y="1111"/>
                  </a:cubicBezTo>
                  <a:cubicBezTo>
                    <a:pt x="2222" y="497"/>
                    <a:pt x="1724" y="0"/>
                    <a:pt x="1111" y="0"/>
                  </a:cubicBezTo>
                  <a:cubicBezTo>
                    <a:pt x="497" y="0"/>
                    <a:pt x="0" y="497"/>
                    <a:pt x="0" y="1111"/>
                  </a:cubicBezTo>
                  <a:cubicBezTo>
                    <a:pt x="0" y="1724"/>
                    <a:pt x="497" y="2222"/>
                    <a:pt x="1111" y="2222"/>
                  </a:cubicBezTo>
                  <a:close/>
                  <a:moveTo>
                    <a:pt x="1111" y="1887"/>
                  </a:moveTo>
                  <a:cubicBezTo>
                    <a:pt x="1539" y="1887"/>
                    <a:pt x="1887" y="1539"/>
                    <a:pt x="1887" y="1111"/>
                  </a:cubicBezTo>
                  <a:cubicBezTo>
                    <a:pt x="1887" y="683"/>
                    <a:pt x="1539" y="335"/>
                    <a:pt x="1111" y="335"/>
                  </a:cubicBezTo>
                  <a:cubicBezTo>
                    <a:pt x="682" y="335"/>
                    <a:pt x="335" y="683"/>
                    <a:pt x="335" y="1111"/>
                  </a:cubicBezTo>
                  <a:cubicBezTo>
                    <a:pt x="335" y="1539"/>
                    <a:pt x="682" y="1887"/>
                    <a:pt x="1111" y="188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TextBox 42"/>
            <p:cNvSpPr txBox="1"/>
            <p:nvPr/>
          </p:nvSpPr>
          <p:spPr>
            <a:xfrm>
              <a:off x="3349749" y="5313769"/>
              <a:ext cx="1463736" cy="487912"/>
            </a:xfrm>
            <a:prstGeom prst="rect">
              <a:avLst/>
            </a:prstGeom>
            <a:noFill/>
          </p:spPr>
          <p:txBody>
            <a:bodyPr wrap="none" rtlCol="0">
              <a:spAutoFit/>
            </a:bodyPr>
            <a:lstStyle/>
            <a:p>
              <a:pPr algn="ctr"/>
              <a:r>
                <a:rPr lang="zh-CN" altLang="en-US" dirty="0" smtClean="0">
                  <a:solidFill>
                    <a:schemeClr val="tx2"/>
                  </a:solidFill>
                  <a:latin typeface="+mn-ea"/>
                  <a:ea typeface="+mn-ea"/>
                </a:rPr>
                <a:t>知识无限</a:t>
              </a:r>
              <a:endParaRPr lang="zh-CN" altLang="en-US" dirty="0">
                <a:solidFill>
                  <a:schemeClr val="tx2"/>
                </a:solidFill>
                <a:latin typeface="+mn-ea"/>
                <a:ea typeface="+mn-ea"/>
              </a:endParaRPr>
            </a:p>
          </p:txBody>
        </p:sp>
      </p:grpSp>
      <p:sp>
        <p:nvSpPr>
          <p:cNvPr id="44" name="等腰三角形 1"/>
          <p:cNvSpPr/>
          <p:nvPr/>
        </p:nvSpPr>
        <p:spPr bwMode="auto">
          <a:xfrm flipV="1">
            <a:off x="3157077" y="1835699"/>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TextBox 44"/>
          <p:cNvSpPr txBox="1"/>
          <p:nvPr/>
        </p:nvSpPr>
        <p:spPr>
          <a:xfrm>
            <a:off x="3002831" y="991813"/>
            <a:ext cx="2084097" cy="523220"/>
          </a:xfrm>
          <a:prstGeom prst="rect">
            <a:avLst/>
          </a:prstGeom>
          <a:noFill/>
        </p:spPr>
        <p:txBody>
          <a:bodyPr wrap="square" rtlCol="0">
            <a:spAutoFit/>
          </a:bodyPr>
          <a:lstStyle/>
          <a:p>
            <a:r>
              <a:rPr lang="en-US" altLang="zh-CN" sz="1600" dirty="0" smtClean="0">
                <a:solidFill>
                  <a:schemeClr val="tx2"/>
                </a:solidFill>
                <a:latin typeface="+mn-ea"/>
                <a:ea typeface="+mn-ea"/>
              </a:rPr>
              <a:t>Javadoc</a:t>
            </a:r>
            <a:r>
              <a:rPr lang="zh-CN" altLang="en-US" sz="1600" dirty="0" smtClean="0">
                <a:solidFill>
                  <a:schemeClr val="tx2"/>
                </a:solidFill>
                <a:latin typeface="+mn-ea"/>
                <a:ea typeface="+mn-ea"/>
              </a:rPr>
              <a:t>命令</a:t>
            </a:r>
            <a:endParaRPr lang="en-US" altLang="zh-CN" sz="1600" dirty="0" smtClean="0">
              <a:solidFill>
                <a:schemeClr val="tx2"/>
              </a:solidFill>
              <a:latin typeface="+mn-ea"/>
              <a:ea typeface="+mn-ea"/>
            </a:endParaRPr>
          </a:p>
          <a:p>
            <a:r>
              <a:rPr lang="en-US" altLang="zh-CN" sz="1200" b="1" dirty="0" smtClean="0">
                <a:solidFill>
                  <a:schemeClr val="tx2"/>
                </a:solidFill>
                <a:latin typeface="+mn-ea"/>
                <a:ea typeface="+mn-ea"/>
              </a:rPr>
              <a:t>p104</a:t>
            </a:r>
            <a:endParaRPr lang="zh-CN" altLang="en-US" sz="1200" b="1" dirty="0">
              <a:solidFill>
                <a:schemeClr val="tx2"/>
              </a:solidFill>
              <a:latin typeface="+mn-ea"/>
              <a:ea typeface="+mn-ea"/>
            </a:endParaRPr>
          </a:p>
        </p:txBody>
      </p:sp>
      <p:sp>
        <p:nvSpPr>
          <p:cNvPr id="46" name="等腰三角形 1"/>
          <p:cNvSpPr/>
          <p:nvPr/>
        </p:nvSpPr>
        <p:spPr bwMode="auto">
          <a:xfrm flipV="1">
            <a:off x="5395310" y="2190541"/>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4583985" y="1407312"/>
            <a:ext cx="4330499" cy="338554"/>
          </a:xfrm>
          <a:prstGeom prst="rect">
            <a:avLst/>
          </a:prstGeom>
          <a:noFill/>
        </p:spPr>
        <p:txBody>
          <a:bodyPr wrap="square" rtlCol="0">
            <a:spAutoFit/>
          </a:bodyPr>
          <a:lstStyle/>
          <a:p>
            <a:r>
              <a:rPr lang="en-US" altLang="zh-CN" sz="1600" dirty="0">
                <a:solidFill>
                  <a:schemeClr val="tx2"/>
                </a:solidFill>
                <a:latin typeface="+mn-ea"/>
                <a:ea typeface="+mn-ea"/>
              </a:rPr>
              <a:t>http://docs.oracle.com/javase/8/docs/api/</a:t>
            </a:r>
            <a:endParaRPr lang="zh-CN" altLang="en-US" sz="1600" dirty="0">
              <a:solidFill>
                <a:schemeClr val="tx2"/>
              </a:solidFill>
              <a:latin typeface="+mn-ea"/>
              <a:ea typeface="+mn-ea"/>
            </a:endParaRPr>
          </a:p>
        </p:txBody>
      </p:sp>
      <p:sp>
        <p:nvSpPr>
          <p:cNvPr id="48" name="等腰三角形 1"/>
          <p:cNvSpPr/>
          <p:nvPr/>
        </p:nvSpPr>
        <p:spPr bwMode="auto">
          <a:xfrm flipV="1">
            <a:off x="8138510" y="2545383"/>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9" name="TextBox 48"/>
          <p:cNvSpPr txBox="1"/>
          <p:nvPr/>
        </p:nvSpPr>
        <p:spPr>
          <a:xfrm>
            <a:off x="7809915" y="1950342"/>
            <a:ext cx="2084097" cy="338554"/>
          </a:xfrm>
          <a:prstGeom prst="rect">
            <a:avLst/>
          </a:prstGeom>
          <a:noFill/>
        </p:spPr>
        <p:txBody>
          <a:bodyPr wrap="square" rtlCol="0">
            <a:spAutoFit/>
          </a:bodyPr>
          <a:lstStyle/>
          <a:p>
            <a:pPr algn="ctr"/>
            <a:r>
              <a:rPr lang="en-US" altLang="zh-CN" sz="1600" dirty="0" smtClean="0">
                <a:solidFill>
                  <a:schemeClr val="tx2"/>
                </a:solidFill>
                <a:latin typeface="+mn-ea"/>
                <a:ea typeface="+mn-ea"/>
              </a:rPr>
              <a:t>CHM</a:t>
            </a:r>
            <a:r>
              <a:rPr lang="zh-CN" altLang="en-US" sz="1600" dirty="0" smtClean="0">
                <a:solidFill>
                  <a:schemeClr val="tx2"/>
                </a:solidFill>
                <a:latin typeface="+mn-ea"/>
                <a:ea typeface="+mn-ea"/>
              </a:rPr>
              <a:t>格式的文档</a:t>
            </a:r>
            <a:endParaRPr lang="zh-CN" altLang="en-US" sz="1600" dirty="0">
              <a:solidFill>
                <a:schemeClr val="tx2"/>
              </a:solidFill>
              <a:latin typeface="+mn-ea"/>
              <a:ea typeface="+mn-ea"/>
            </a:endParaRPr>
          </a:p>
        </p:txBody>
      </p:sp>
      <p:sp>
        <p:nvSpPr>
          <p:cNvPr id="50" name="等腰三角形 1"/>
          <p:cNvSpPr/>
          <p:nvPr/>
        </p:nvSpPr>
        <p:spPr bwMode="auto">
          <a:xfrm>
            <a:off x="6104993" y="5315929"/>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1" name="TextBox 50"/>
          <p:cNvSpPr txBox="1"/>
          <p:nvPr/>
        </p:nvSpPr>
        <p:spPr>
          <a:xfrm>
            <a:off x="5964813" y="5691368"/>
            <a:ext cx="2084097" cy="338554"/>
          </a:xfrm>
          <a:prstGeom prst="rect">
            <a:avLst/>
          </a:prstGeom>
          <a:noFill/>
        </p:spPr>
        <p:txBody>
          <a:bodyPr wrap="square" rtlCol="0">
            <a:spAutoFit/>
          </a:bodyPr>
          <a:lstStyle/>
          <a:p>
            <a:r>
              <a:rPr lang="zh-CN" altLang="en-US" sz="1600" dirty="0" smtClean="0">
                <a:solidFill>
                  <a:schemeClr val="tx2"/>
                </a:solidFill>
                <a:latin typeface="+mn-ea"/>
                <a:ea typeface="+mn-ea"/>
              </a:rPr>
              <a:t>全面的知识在文档中</a:t>
            </a:r>
            <a:endParaRPr lang="zh-CN" altLang="en-US" sz="1600" dirty="0">
              <a:solidFill>
                <a:schemeClr val="tx2"/>
              </a:solidFill>
              <a:latin typeface="+mn-ea"/>
              <a:ea typeface="+mn-ea"/>
            </a:endParaRPr>
          </a:p>
        </p:txBody>
      </p:sp>
      <p:sp>
        <p:nvSpPr>
          <p:cNvPr id="52" name="等腰三角形 1"/>
          <p:cNvSpPr/>
          <p:nvPr/>
        </p:nvSpPr>
        <p:spPr bwMode="auto">
          <a:xfrm>
            <a:off x="3771226" y="5602532"/>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TextBox 52"/>
          <p:cNvSpPr txBox="1"/>
          <p:nvPr/>
        </p:nvSpPr>
        <p:spPr>
          <a:xfrm>
            <a:off x="3616980" y="5766355"/>
            <a:ext cx="2084097" cy="338554"/>
          </a:xfrm>
          <a:prstGeom prst="rect">
            <a:avLst/>
          </a:prstGeom>
          <a:noFill/>
        </p:spPr>
        <p:txBody>
          <a:bodyPr wrap="square" rtlCol="0">
            <a:spAutoFit/>
          </a:bodyPr>
          <a:lstStyle/>
          <a:p>
            <a:r>
              <a:rPr lang="zh-CN" altLang="en-US" sz="1600" dirty="0" smtClean="0">
                <a:solidFill>
                  <a:schemeClr val="tx2"/>
                </a:solidFill>
                <a:latin typeface="+mn-ea"/>
                <a:ea typeface="+mn-ea"/>
              </a:rPr>
              <a:t>课本上的只是皮毛</a:t>
            </a:r>
            <a:endParaRPr lang="zh-CN" altLang="en-US" sz="1600" dirty="0">
              <a:solidFill>
                <a:schemeClr val="tx2"/>
              </a:solidFill>
              <a:latin typeface="+mn-ea"/>
              <a:ea typeface="+mn-ea"/>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984368130"/>
      </p:ext>
    </p:extLst>
  </p:cSld>
  <p:clrMapOvr>
    <a:masterClrMapping/>
  </p:clrMapOvr>
  <p:transition spd="slow" advTm="1133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2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3020"/>
                            </p:stCondLst>
                            <p:childTnLst>
                              <p:par>
                                <p:cTn id="31" presetID="31"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300" fill="hold"/>
                                        <p:tgtEl>
                                          <p:spTgt spid="44"/>
                                        </p:tgtEl>
                                        <p:attrNameLst>
                                          <p:attrName>ppt_w</p:attrName>
                                        </p:attrNameLst>
                                      </p:cBhvr>
                                      <p:tavLst>
                                        <p:tav tm="0">
                                          <p:val>
                                            <p:fltVal val="0"/>
                                          </p:val>
                                        </p:tav>
                                        <p:tav tm="100000">
                                          <p:val>
                                            <p:strVal val="#ppt_w"/>
                                          </p:val>
                                        </p:tav>
                                      </p:tavLst>
                                    </p:anim>
                                    <p:anim calcmode="lin" valueType="num">
                                      <p:cBhvr>
                                        <p:cTn id="34" dur="300" fill="hold"/>
                                        <p:tgtEl>
                                          <p:spTgt spid="44"/>
                                        </p:tgtEl>
                                        <p:attrNameLst>
                                          <p:attrName>ppt_h</p:attrName>
                                        </p:attrNameLst>
                                      </p:cBhvr>
                                      <p:tavLst>
                                        <p:tav tm="0">
                                          <p:val>
                                            <p:fltVal val="0"/>
                                          </p:val>
                                        </p:tav>
                                        <p:tav tm="100000">
                                          <p:val>
                                            <p:strVal val="#ppt_h"/>
                                          </p:val>
                                        </p:tav>
                                      </p:tavLst>
                                    </p:anim>
                                    <p:anim calcmode="lin" valueType="num">
                                      <p:cBhvr>
                                        <p:cTn id="35" dur="300" fill="hold"/>
                                        <p:tgtEl>
                                          <p:spTgt spid="44"/>
                                        </p:tgtEl>
                                        <p:attrNameLst>
                                          <p:attrName>style.rotation</p:attrName>
                                        </p:attrNameLst>
                                      </p:cBhvr>
                                      <p:tavLst>
                                        <p:tav tm="0">
                                          <p:val>
                                            <p:fltVal val="90"/>
                                          </p:val>
                                        </p:tav>
                                        <p:tav tm="100000">
                                          <p:val>
                                            <p:fltVal val="0"/>
                                          </p:val>
                                        </p:tav>
                                      </p:tavLst>
                                    </p:anim>
                                    <p:animEffect transition="in" filter="fade">
                                      <p:cBhvr>
                                        <p:cTn id="36" dur="300"/>
                                        <p:tgtEl>
                                          <p:spTgt spid="44"/>
                                        </p:tgtEl>
                                      </p:cBhvr>
                                    </p:animEffect>
                                  </p:childTnLst>
                                </p:cTn>
                              </p:par>
                            </p:childTnLst>
                          </p:cTn>
                        </p:par>
                        <p:par>
                          <p:cTn id="37" fill="hold">
                            <p:stCondLst>
                              <p:cond delay="3320"/>
                            </p:stCondLst>
                            <p:childTnLst>
                              <p:par>
                                <p:cTn id="38" presetID="22" presetClass="entr" presetSubtype="4"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childTnLst>
                          </p:cTn>
                        </p:par>
                        <p:par>
                          <p:cTn id="41" fill="hold">
                            <p:stCondLst>
                              <p:cond delay="382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4320"/>
                            </p:stCondLst>
                            <p:childTnLst>
                              <p:par>
                                <p:cTn id="46" presetID="22" presetClass="entr" presetSubtype="4"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childTnLst>
                          </p:cTn>
                        </p:par>
                        <p:par>
                          <p:cTn id="49" fill="hold">
                            <p:stCondLst>
                              <p:cond delay="4820"/>
                            </p:stCondLst>
                            <p:childTnLst>
                              <p:par>
                                <p:cTn id="50" presetID="31"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300" fill="hold"/>
                                        <p:tgtEl>
                                          <p:spTgt spid="46"/>
                                        </p:tgtEl>
                                        <p:attrNameLst>
                                          <p:attrName>ppt_w</p:attrName>
                                        </p:attrNameLst>
                                      </p:cBhvr>
                                      <p:tavLst>
                                        <p:tav tm="0">
                                          <p:val>
                                            <p:fltVal val="0"/>
                                          </p:val>
                                        </p:tav>
                                        <p:tav tm="100000">
                                          <p:val>
                                            <p:strVal val="#ppt_w"/>
                                          </p:val>
                                        </p:tav>
                                      </p:tavLst>
                                    </p:anim>
                                    <p:anim calcmode="lin" valueType="num">
                                      <p:cBhvr>
                                        <p:cTn id="53" dur="300" fill="hold"/>
                                        <p:tgtEl>
                                          <p:spTgt spid="46"/>
                                        </p:tgtEl>
                                        <p:attrNameLst>
                                          <p:attrName>ppt_h</p:attrName>
                                        </p:attrNameLst>
                                      </p:cBhvr>
                                      <p:tavLst>
                                        <p:tav tm="0">
                                          <p:val>
                                            <p:fltVal val="0"/>
                                          </p:val>
                                        </p:tav>
                                        <p:tav tm="100000">
                                          <p:val>
                                            <p:strVal val="#ppt_h"/>
                                          </p:val>
                                        </p:tav>
                                      </p:tavLst>
                                    </p:anim>
                                    <p:anim calcmode="lin" valueType="num">
                                      <p:cBhvr>
                                        <p:cTn id="54" dur="300" fill="hold"/>
                                        <p:tgtEl>
                                          <p:spTgt spid="46"/>
                                        </p:tgtEl>
                                        <p:attrNameLst>
                                          <p:attrName>style.rotation</p:attrName>
                                        </p:attrNameLst>
                                      </p:cBhvr>
                                      <p:tavLst>
                                        <p:tav tm="0">
                                          <p:val>
                                            <p:fltVal val="90"/>
                                          </p:val>
                                        </p:tav>
                                        <p:tav tm="100000">
                                          <p:val>
                                            <p:fltVal val="0"/>
                                          </p:val>
                                        </p:tav>
                                      </p:tavLst>
                                    </p:anim>
                                    <p:animEffect transition="in" filter="fade">
                                      <p:cBhvr>
                                        <p:cTn id="55" dur="300"/>
                                        <p:tgtEl>
                                          <p:spTgt spid="46"/>
                                        </p:tgtEl>
                                      </p:cBhvr>
                                    </p:animEffect>
                                  </p:childTnLst>
                                </p:cTn>
                              </p:par>
                            </p:childTnLst>
                          </p:cTn>
                        </p:par>
                        <p:par>
                          <p:cTn id="56" fill="hold">
                            <p:stCondLst>
                              <p:cond delay="5120"/>
                            </p:stCondLst>
                            <p:childTnLst>
                              <p:par>
                                <p:cTn id="57" presetID="22" presetClass="entr" presetSubtype="4"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par>
                          <p:cTn id="60" fill="hold">
                            <p:stCondLst>
                              <p:cond delay="562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6120"/>
                            </p:stCondLst>
                            <p:childTnLst>
                              <p:par>
                                <p:cTn id="65" presetID="22" presetClass="entr" presetSubtype="4"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par>
                          <p:cTn id="68" fill="hold">
                            <p:stCondLst>
                              <p:cond delay="6620"/>
                            </p:stCondLst>
                            <p:childTnLst>
                              <p:par>
                                <p:cTn id="69" presetID="31"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p:cTn id="71" dur="300" fill="hold"/>
                                        <p:tgtEl>
                                          <p:spTgt spid="48"/>
                                        </p:tgtEl>
                                        <p:attrNameLst>
                                          <p:attrName>ppt_w</p:attrName>
                                        </p:attrNameLst>
                                      </p:cBhvr>
                                      <p:tavLst>
                                        <p:tav tm="0">
                                          <p:val>
                                            <p:fltVal val="0"/>
                                          </p:val>
                                        </p:tav>
                                        <p:tav tm="100000">
                                          <p:val>
                                            <p:strVal val="#ppt_w"/>
                                          </p:val>
                                        </p:tav>
                                      </p:tavLst>
                                    </p:anim>
                                    <p:anim calcmode="lin" valueType="num">
                                      <p:cBhvr>
                                        <p:cTn id="72" dur="300" fill="hold"/>
                                        <p:tgtEl>
                                          <p:spTgt spid="48"/>
                                        </p:tgtEl>
                                        <p:attrNameLst>
                                          <p:attrName>ppt_h</p:attrName>
                                        </p:attrNameLst>
                                      </p:cBhvr>
                                      <p:tavLst>
                                        <p:tav tm="0">
                                          <p:val>
                                            <p:fltVal val="0"/>
                                          </p:val>
                                        </p:tav>
                                        <p:tav tm="100000">
                                          <p:val>
                                            <p:strVal val="#ppt_h"/>
                                          </p:val>
                                        </p:tav>
                                      </p:tavLst>
                                    </p:anim>
                                    <p:anim calcmode="lin" valueType="num">
                                      <p:cBhvr>
                                        <p:cTn id="73" dur="300" fill="hold"/>
                                        <p:tgtEl>
                                          <p:spTgt spid="48"/>
                                        </p:tgtEl>
                                        <p:attrNameLst>
                                          <p:attrName>style.rotation</p:attrName>
                                        </p:attrNameLst>
                                      </p:cBhvr>
                                      <p:tavLst>
                                        <p:tav tm="0">
                                          <p:val>
                                            <p:fltVal val="90"/>
                                          </p:val>
                                        </p:tav>
                                        <p:tav tm="100000">
                                          <p:val>
                                            <p:fltVal val="0"/>
                                          </p:val>
                                        </p:tav>
                                      </p:tavLst>
                                    </p:anim>
                                    <p:animEffect transition="in" filter="fade">
                                      <p:cBhvr>
                                        <p:cTn id="74" dur="300"/>
                                        <p:tgtEl>
                                          <p:spTgt spid="48"/>
                                        </p:tgtEl>
                                      </p:cBhvr>
                                    </p:animEffect>
                                  </p:childTnLst>
                                </p:cTn>
                              </p:par>
                            </p:childTnLst>
                          </p:cTn>
                        </p:par>
                        <p:par>
                          <p:cTn id="75" fill="hold">
                            <p:stCondLst>
                              <p:cond delay="6920"/>
                            </p:stCondLst>
                            <p:childTnLst>
                              <p:par>
                                <p:cTn id="76" presetID="22" presetClass="entr" presetSubtype="4"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down)">
                                      <p:cBhvr>
                                        <p:cTn id="78" dur="500"/>
                                        <p:tgtEl>
                                          <p:spTgt spid="49"/>
                                        </p:tgtEl>
                                      </p:cBhvr>
                                    </p:animEffect>
                                  </p:childTnLst>
                                </p:cTn>
                              </p:par>
                            </p:childTnLst>
                          </p:cTn>
                        </p:par>
                        <p:par>
                          <p:cTn id="79" fill="hold">
                            <p:stCondLst>
                              <p:cond delay="7420"/>
                            </p:stCondLst>
                            <p:childTnLst>
                              <p:par>
                                <p:cTn id="80" presetID="2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par>
                          <p:cTn id="83" fill="hold">
                            <p:stCondLst>
                              <p:cond delay="7920"/>
                            </p:stCondLst>
                            <p:childTnLst>
                              <p:par>
                                <p:cTn id="84" presetID="22" presetClass="entr" presetSubtype="1"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up)">
                                      <p:cBhvr>
                                        <p:cTn id="86" dur="500"/>
                                        <p:tgtEl>
                                          <p:spTgt spid="38"/>
                                        </p:tgtEl>
                                      </p:cBhvr>
                                    </p:animEffect>
                                  </p:childTnLst>
                                </p:cTn>
                              </p:par>
                            </p:childTnLst>
                          </p:cTn>
                        </p:par>
                        <p:par>
                          <p:cTn id="87" fill="hold">
                            <p:stCondLst>
                              <p:cond delay="8420"/>
                            </p:stCondLst>
                            <p:childTnLst>
                              <p:par>
                                <p:cTn id="88" presetID="31" presetClass="entr" presetSubtype="0"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300" fill="hold"/>
                                        <p:tgtEl>
                                          <p:spTgt spid="50"/>
                                        </p:tgtEl>
                                        <p:attrNameLst>
                                          <p:attrName>ppt_w</p:attrName>
                                        </p:attrNameLst>
                                      </p:cBhvr>
                                      <p:tavLst>
                                        <p:tav tm="0">
                                          <p:val>
                                            <p:fltVal val="0"/>
                                          </p:val>
                                        </p:tav>
                                        <p:tav tm="100000">
                                          <p:val>
                                            <p:strVal val="#ppt_w"/>
                                          </p:val>
                                        </p:tav>
                                      </p:tavLst>
                                    </p:anim>
                                    <p:anim calcmode="lin" valueType="num">
                                      <p:cBhvr>
                                        <p:cTn id="91" dur="300" fill="hold"/>
                                        <p:tgtEl>
                                          <p:spTgt spid="50"/>
                                        </p:tgtEl>
                                        <p:attrNameLst>
                                          <p:attrName>ppt_h</p:attrName>
                                        </p:attrNameLst>
                                      </p:cBhvr>
                                      <p:tavLst>
                                        <p:tav tm="0">
                                          <p:val>
                                            <p:fltVal val="0"/>
                                          </p:val>
                                        </p:tav>
                                        <p:tav tm="100000">
                                          <p:val>
                                            <p:strVal val="#ppt_h"/>
                                          </p:val>
                                        </p:tav>
                                      </p:tavLst>
                                    </p:anim>
                                    <p:anim calcmode="lin" valueType="num">
                                      <p:cBhvr>
                                        <p:cTn id="92" dur="300" fill="hold"/>
                                        <p:tgtEl>
                                          <p:spTgt spid="50"/>
                                        </p:tgtEl>
                                        <p:attrNameLst>
                                          <p:attrName>style.rotation</p:attrName>
                                        </p:attrNameLst>
                                      </p:cBhvr>
                                      <p:tavLst>
                                        <p:tav tm="0">
                                          <p:val>
                                            <p:fltVal val="90"/>
                                          </p:val>
                                        </p:tav>
                                        <p:tav tm="100000">
                                          <p:val>
                                            <p:fltVal val="0"/>
                                          </p:val>
                                        </p:tav>
                                      </p:tavLst>
                                    </p:anim>
                                    <p:animEffect transition="in" filter="fade">
                                      <p:cBhvr>
                                        <p:cTn id="93" dur="300"/>
                                        <p:tgtEl>
                                          <p:spTgt spid="50"/>
                                        </p:tgtEl>
                                      </p:cBhvr>
                                    </p:animEffect>
                                  </p:childTnLst>
                                </p:cTn>
                              </p:par>
                            </p:childTnLst>
                          </p:cTn>
                        </p:par>
                        <p:par>
                          <p:cTn id="94" fill="hold">
                            <p:stCondLst>
                              <p:cond delay="8720"/>
                            </p:stCondLst>
                            <p:childTnLst>
                              <p:par>
                                <p:cTn id="95" presetID="22" presetClass="entr" presetSubtype="1" fill="hold" grpId="0"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up)">
                                      <p:cBhvr>
                                        <p:cTn id="97" dur="500"/>
                                        <p:tgtEl>
                                          <p:spTgt spid="51"/>
                                        </p:tgtEl>
                                      </p:cBhvr>
                                    </p:animEffect>
                                  </p:childTnLst>
                                </p:cTn>
                              </p:par>
                            </p:childTnLst>
                          </p:cTn>
                        </p:par>
                        <p:par>
                          <p:cTn id="98" fill="hold">
                            <p:stCondLst>
                              <p:cond delay="9220"/>
                            </p:stCondLst>
                            <p:childTnLst>
                              <p:par>
                                <p:cTn id="99" presetID="22" presetClass="entr" presetSubtype="8"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childTnLst>
                          </p:cTn>
                        </p:par>
                        <p:par>
                          <p:cTn id="102" fill="hold">
                            <p:stCondLst>
                              <p:cond delay="9720"/>
                            </p:stCondLst>
                            <p:childTnLst>
                              <p:par>
                                <p:cTn id="103" presetID="22" presetClass="entr" presetSubtype="1" fill="hold" nodeType="after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up)">
                                      <p:cBhvr>
                                        <p:cTn id="105" dur="500"/>
                                        <p:tgtEl>
                                          <p:spTgt spid="41"/>
                                        </p:tgtEl>
                                      </p:cBhvr>
                                    </p:animEffect>
                                  </p:childTnLst>
                                </p:cTn>
                              </p:par>
                            </p:childTnLst>
                          </p:cTn>
                        </p:par>
                        <p:par>
                          <p:cTn id="106" fill="hold">
                            <p:stCondLst>
                              <p:cond delay="10220"/>
                            </p:stCondLst>
                            <p:childTnLst>
                              <p:par>
                                <p:cTn id="107" presetID="31" presetClass="entr" presetSubtype="0"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300" fill="hold"/>
                                        <p:tgtEl>
                                          <p:spTgt spid="52"/>
                                        </p:tgtEl>
                                        <p:attrNameLst>
                                          <p:attrName>ppt_w</p:attrName>
                                        </p:attrNameLst>
                                      </p:cBhvr>
                                      <p:tavLst>
                                        <p:tav tm="0">
                                          <p:val>
                                            <p:fltVal val="0"/>
                                          </p:val>
                                        </p:tav>
                                        <p:tav tm="100000">
                                          <p:val>
                                            <p:strVal val="#ppt_w"/>
                                          </p:val>
                                        </p:tav>
                                      </p:tavLst>
                                    </p:anim>
                                    <p:anim calcmode="lin" valueType="num">
                                      <p:cBhvr>
                                        <p:cTn id="110" dur="300" fill="hold"/>
                                        <p:tgtEl>
                                          <p:spTgt spid="52"/>
                                        </p:tgtEl>
                                        <p:attrNameLst>
                                          <p:attrName>ppt_h</p:attrName>
                                        </p:attrNameLst>
                                      </p:cBhvr>
                                      <p:tavLst>
                                        <p:tav tm="0">
                                          <p:val>
                                            <p:fltVal val="0"/>
                                          </p:val>
                                        </p:tav>
                                        <p:tav tm="100000">
                                          <p:val>
                                            <p:strVal val="#ppt_h"/>
                                          </p:val>
                                        </p:tav>
                                      </p:tavLst>
                                    </p:anim>
                                    <p:anim calcmode="lin" valueType="num">
                                      <p:cBhvr>
                                        <p:cTn id="111" dur="300" fill="hold"/>
                                        <p:tgtEl>
                                          <p:spTgt spid="52"/>
                                        </p:tgtEl>
                                        <p:attrNameLst>
                                          <p:attrName>style.rotation</p:attrName>
                                        </p:attrNameLst>
                                      </p:cBhvr>
                                      <p:tavLst>
                                        <p:tav tm="0">
                                          <p:val>
                                            <p:fltVal val="90"/>
                                          </p:val>
                                        </p:tav>
                                        <p:tav tm="100000">
                                          <p:val>
                                            <p:fltVal val="0"/>
                                          </p:val>
                                        </p:tav>
                                      </p:tavLst>
                                    </p:anim>
                                    <p:animEffect transition="in" filter="fade">
                                      <p:cBhvr>
                                        <p:cTn id="112" dur="300"/>
                                        <p:tgtEl>
                                          <p:spTgt spid="52"/>
                                        </p:tgtEl>
                                      </p:cBhvr>
                                    </p:animEffect>
                                  </p:childTnLst>
                                </p:cTn>
                              </p:par>
                            </p:childTnLst>
                          </p:cTn>
                        </p:par>
                        <p:par>
                          <p:cTn id="113" fill="hold">
                            <p:stCondLst>
                              <p:cond delay="10520"/>
                            </p:stCondLst>
                            <p:childTnLst>
                              <p:par>
                                <p:cTn id="114" presetID="22" presetClass="entr" presetSubtype="1"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up)">
                                      <p:cBhvr>
                                        <p:cTn id="1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4" grpId="0" animBg="1"/>
      <p:bldP spid="25" grpId="0" animBg="1"/>
      <p:bldP spid="26" grpId="0" animBg="1"/>
      <p:bldP spid="27" grpId="0" animBg="1"/>
      <p:bldP spid="28" grpId="0" animBg="1"/>
      <p:bldP spid="44" grpId="0" animBg="1"/>
      <p:bldP spid="45" grpId="0"/>
      <p:bldP spid="46" grpId="0" animBg="1"/>
      <p:bldP spid="47" grpId="0"/>
      <p:bldP spid="48" grpId="0" animBg="1"/>
      <p:bldP spid="49" grpId="0"/>
      <p:bldP spid="50" grpId="0" animBg="1"/>
      <p:bldP spid="51" grpId="0"/>
      <p:bldP spid="52"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00219"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总结</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static</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1477328"/>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变量</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方法</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代码块</a:t>
            </a:r>
            <a:endParaRPr lang="zh-CN" altLang="en-US" dirty="0" smtClean="0">
              <a:solidFill>
                <a:srgbClr val="080808"/>
              </a:solidFill>
              <a:latin typeface="微软雅黑" pitchFamily="34" charset="-122"/>
              <a:ea typeface="微软雅黑" pitchFamily="34" charset="-122"/>
            </a:endParaRP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单例模式</a:t>
              </a:r>
              <a:endParaRPr lang="en-US" altLang="zh-CN" sz="2400" dirty="0">
                <a:solidFill>
                  <a:srgbClr val="F8F8F8"/>
                </a:solidFill>
              </a:endParaRPr>
            </a:p>
          </p:txBody>
        </p:sp>
      </p:grpSp>
      <p:sp>
        <p:nvSpPr>
          <p:cNvPr id="36" name="矩形 87"/>
          <p:cNvSpPr>
            <a:spLocks noChangeArrowheads="1"/>
          </p:cNvSpPr>
          <p:nvPr/>
        </p:nvSpPr>
        <p:spPr bwMode="auto">
          <a:xfrm>
            <a:off x="4390822" y="1829603"/>
            <a:ext cx="1571636" cy="1754326"/>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设计模式</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单例模式</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p</a:t>
            </a:r>
            <a:r>
              <a:rPr lang="en-US" altLang="zh-CN" dirty="0" smtClean="0">
                <a:solidFill>
                  <a:srgbClr val="080808"/>
                </a:solidFill>
                <a:latin typeface="微软雅黑" pitchFamily="34" charset="-122"/>
                <a:ea typeface="微软雅黑" pitchFamily="34" charset="-122"/>
              </a:rPr>
              <a:t>rivate</a:t>
            </a:r>
            <a:r>
              <a:rPr lang="zh-CN" altLang="en-US" dirty="0" smtClean="0">
                <a:solidFill>
                  <a:srgbClr val="080808"/>
                </a:solidFill>
                <a:latin typeface="微软雅黑" pitchFamily="34" charset="-122"/>
                <a:ea typeface="微软雅黑" pitchFamily="34" charset="-122"/>
              </a:rPr>
              <a:t>构造方法</a:t>
            </a:r>
            <a:endParaRPr lang="zh-CN" altLang="en-US" dirty="0" smtClean="0">
              <a:solidFill>
                <a:srgbClr val="080808"/>
              </a:solidFill>
              <a:latin typeface="微软雅黑" pitchFamily="34" charset="-122"/>
              <a:ea typeface="微软雅黑" pitchFamily="34" charset="-122"/>
            </a:endParaRP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内部类</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1477328"/>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普通内部类</a:t>
            </a: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静态内部类</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方法内部类</a:t>
            </a:r>
            <a:endParaRPr lang="en-US" altLang="zh-CN" dirty="0" smtClean="0">
              <a:solidFill>
                <a:srgbClr val="080808"/>
              </a:solidFill>
              <a:latin typeface="微软雅黑" pitchFamily="34" charset="-122"/>
              <a:ea typeface="微软雅黑" pitchFamily="34" charset="-122"/>
            </a:endParaRP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a:solidFill>
                    <a:srgbClr val="F8F8F8"/>
                  </a:solidFill>
                </a:rPr>
                <a:t>文档</a:t>
              </a:r>
            </a:p>
          </p:txBody>
        </p:sp>
      </p:grpSp>
      <p:sp>
        <p:nvSpPr>
          <p:cNvPr id="46" name="矩形 87"/>
          <p:cNvSpPr>
            <a:spLocks noChangeArrowheads="1"/>
          </p:cNvSpPr>
          <p:nvPr/>
        </p:nvSpPr>
        <p:spPr bwMode="auto">
          <a:xfrm>
            <a:off x="8632341" y="3084426"/>
            <a:ext cx="1571636" cy="1477328"/>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err="1">
                <a:solidFill>
                  <a:srgbClr val="080808"/>
                </a:solidFill>
                <a:latin typeface="微软雅黑" pitchFamily="34" charset="-122"/>
                <a:ea typeface="微软雅黑" pitchFamily="34" charset="-122"/>
              </a:rPr>
              <a:t>j</a:t>
            </a:r>
            <a:r>
              <a:rPr lang="en-US" altLang="zh-CN" dirty="0" err="1" smtClean="0">
                <a:solidFill>
                  <a:srgbClr val="080808"/>
                </a:solidFill>
                <a:latin typeface="微软雅黑" pitchFamily="34" charset="-122"/>
                <a:ea typeface="微软雅黑" pitchFamily="34" charset="-122"/>
              </a:rPr>
              <a:t>avadoc</a:t>
            </a:r>
            <a:r>
              <a:rPr lang="zh-CN" altLang="en-US" dirty="0" smtClean="0">
                <a:solidFill>
                  <a:srgbClr val="080808"/>
                </a:solidFill>
                <a:latin typeface="微软雅黑" pitchFamily="34" charset="-122"/>
                <a:ea typeface="微软雅黑" pitchFamily="34" charset="-122"/>
              </a:rPr>
              <a:t>命令</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err="1">
                <a:solidFill>
                  <a:srgbClr val="080808"/>
                </a:solidFill>
                <a:latin typeface="微软雅黑" pitchFamily="34" charset="-122"/>
                <a:ea typeface="微软雅黑" pitchFamily="34" charset="-122"/>
              </a:rPr>
              <a:t>j</a:t>
            </a:r>
            <a:r>
              <a:rPr lang="en-US" altLang="zh-CN" dirty="0" err="1" smtClean="0">
                <a:solidFill>
                  <a:srgbClr val="080808"/>
                </a:solidFill>
                <a:latin typeface="微软雅黑" pitchFamily="34" charset="-122"/>
                <a:ea typeface="微软雅黑" pitchFamily="34" charset="-122"/>
              </a:rPr>
              <a:t>dk</a:t>
            </a:r>
            <a:r>
              <a:rPr lang="zh-CN" altLang="en-US" dirty="0" smtClean="0">
                <a:solidFill>
                  <a:srgbClr val="080808"/>
                </a:solidFill>
                <a:latin typeface="微软雅黑" pitchFamily="34" charset="-122"/>
                <a:ea typeface="微软雅黑" pitchFamily="34" charset="-122"/>
              </a:rPr>
              <a:t>文档</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学会使用文档</a:t>
            </a:r>
            <a:endParaRPr lang="zh-CN" altLang="en-US" dirty="0" smtClean="0">
              <a:solidFill>
                <a:srgbClr val="080808"/>
              </a:solidFill>
              <a:latin typeface="微软雅黑" pitchFamily="34" charset="-122"/>
              <a:ea typeface="微软雅黑" pitchFamily="34" charset="-122"/>
            </a:endParaRP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rgbClr val="4D4D4D"/>
                </a:solidFill>
                <a:latin typeface="微软雅黑" pitchFamily="34" charset="-122"/>
                <a:ea typeface="微软雅黑" pitchFamily="34" charset="-122"/>
              </a:rPr>
              <a:t>第二次</a:t>
            </a:r>
            <a:r>
              <a:rPr lang="zh-CN" altLang="en-US" sz="2400" dirty="0" smtClean="0">
                <a:solidFill>
                  <a:srgbClr val="4D4D4D"/>
                </a:solidFill>
                <a:latin typeface="微软雅黑" pitchFamily="34" charset="-122"/>
                <a:ea typeface="微软雅黑" pitchFamily="34" charset="-122"/>
              </a:rPr>
              <a:t>课的内容</a:t>
            </a:r>
            <a:endParaRPr lang="zh-CN" altLang="en-US" sz="240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47787707"/>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24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74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54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04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34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84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14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64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494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44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74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5866298"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010149" y="2379094"/>
            <a:ext cx="5866298" cy="646331"/>
          </a:xfrm>
          <a:prstGeom prst="rect">
            <a:avLst/>
          </a:prstGeom>
          <a:noFill/>
        </p:spPr>
        <p:txBody>
          <a:bodyPr wrap="square" rtlCol="0">
            <a:spAutoFit/>
          </a:bodyPr>
          <a:lstStyle/>
          <a:p>
            <a:r>
              <a:rPr lang="zh-CN" altLang="en-US" sz="3600" b="1" dirty="0" smtClean="0">
                <a:solidFill>
                  <a:srgbClr val="F8F8F8"/>
                </a:solidFill>
                <a:latin typeface="微软雅黑"/>
                <a:ea typeface="微软雅黑"/>
              </a:rPr>
              <a:t>二、取得成绩的原因和经验</a:t>
            </a:r>
            <a:endParaRPr lang="zh-CN" altLang="en-US" sz="3600" b="1" dirty="0">
              <a:solidFill>
                <a:srgbClr val="F8F8F8"/>
              </a:solidFill>
              <a:latin typeface="微软雅黑"/>
              <a:ea typeface="微软雅黑"/>
            </a:endParaRP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4010150" y="3212599"/>
            <a:ext cx="2417322" cy="400110"/>
            <a:chOff x="3276600" y="3624263"/>
            <a:chExt cx="1930625" cy="319553"/>
          </a:xfrm>
        </p:grpSpPr>
        <p:grpSp>
          <p:nvGrpSpPr>
            <p:cNvPr id="14" name="Group 10"/>
            <p:cNvGrpSpPr>
              <a:grpSpLocks/>
            </p:cNvGrpSpPr>
            <p:nvPr/>
          </p:nvGrpSpPr>
          <p:grpSpPr bwMode="auto">
            <a:xfrm>
              <a:off x="3276600" y="3649663"/>
              <a:ext cx="282575" cy="282575"/>
              <a:chOff x="0" y="0"/>
              <a:chExt cx="2494" cy="2494"/>
            </a:xfrm>
          </p:grpSpPr>
          <p:sp>
            <p:nvSpPr>
              <p:cNvPr id="1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1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15"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宏观环境的利好</a:t>
              </a:r>
              <a:endParaRPr lang="zh-CN" altLang="en-US" sz="2000" dirty="0">
                <a:solidFill>
                  <a:srgbClr val="333333"/>
                </a:solidFill>
                <a:ea typeface="微软雅黑" pitchFamily="34" charset="-122"/>
              </a:endParaRPr>
            </a:p>
          </p:txBody>
        </p:sp>
      </p:grpSp>
      <p:grpSp>
        <p:nvGrpSpPr>
          <p:cNvPr id="20" name="组合 19"/>
          <p:cNvGrpSpPr/>
          <p:nvPr/>
        </p:nvGrpSpPr>
        <p:grpSpPr>
          <a:xfrm>
            <a:off x="4010151" y="3620150"/>
            <a:ext cx="2930283" cy="400110"/>
            <a:chOff x="3276600" y="3624263"/>
            <a:chExt cx="2340308" cy="319553"/>
          </a:xfrm>
        </p:grpSpPr>
        <p:grpSp>
          <p:nvGrpSpPr>
            <p:cNvPr id="21" name="Group 10"/>
            <p:cNvGrpSpPr>
              <a:grpSpLocks/>
            </p:cNvGrpSpPr>
            <p:nvPr/>
          </p:nvGrpSpPr>
          <p:grpSpPr bwMode="auto">
            <a:xfrm>
              <a:off x="3276600" y="3649663"/>
              <a:ext cx="282575" cy="282575"/>
              <a:chOff x="0" y="0"/>
              <a:chExt cx="2494" cy="2494"/>
            </a:xfrm>
          </p:grpSpPr>
          <p:sp>
            <p:nvSpPr>
              <p:cNvPr id="2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2"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公司给予的大力支持</a:t>
              </a:r>
              <a:endParaRPr lang="zh-CN" altLang="en-US" sz="2000" dirty="0">
                <a:solidFill>
                  <a:srgbClr val="333333"/>
                </a:solidFill>
                <a:ea typeface="微软雅黑" pitchFamily="34" charset="-122"/>
              </a:endParaRPr>
            </a:p>
          </p:txBody>
        </p:sp>
      </p:grpSp>
      <p:grpSp>
        <p:nvGrpSpPr>
          <p:cNvPr id="19" name="组合 18"/>
          <p:cNvGrpSpPr/>
          <p:nvPr/>
        </p:nvGrpSpPr>
        <p:grpSpPr>
          <a:xfrm>
            <a:off x="4010152" y="4039250"/>
            <a:ext cx="2417322" cy="400110"/>
            <a:chOff x="3276600" y="3624263"/>
            <a:chExt cx="1930625" cy="319553"/>
          </a:xfrm>
        </p:grpSpPr>
        <p:grpSp>
          <p:nvGrpSpPr>
            <p:cNvPr id="25" name="Group 10"/>
            <p:cNvGrpSpPr>
              <a:grpSpLocks/>
            </p:cNvGrpSpPr>
            <p:nvPr/>
          </p:nvGrpSpPr>
          <p:grpSpPr bwMode="auto">
            <a:xfrm>
              <a:off x="3276600" y="3649663"/>
              <a:ext cx="282575" cy="282575"/>
              <a:chOff x="0" y="0"/>
              <a:chExt cx="2494" cy="2494"/>
            </a:xfrm>
          </p:grpSpPr>
          <p:sp>
            <p:nvSpPr>
              <p:cNvPr id="2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竞争对手的失误</a:t>
              </a:r>
              <a:endParaRPr lang="zh-CN" altLang="en-US" sz="2000" dirty="0">
                <a:solidFill>
                  <a:srgbClr val="333333"/>
                </a:solidFill>
                <a:ea typeface="微软雅黑" pitchFamily="34" charset="-122"/>
              </a:endParaRPr>
            </a:p>
          </p:txBody>
        </p:sp>
      </p:grpSp>
      <p:grpSp>
        <p:nvGrpSpPr>
          <p:cNvPr id="29" name="组合 28"/>
          <p:cNvGrpSpPr/>
          <p:nvPr/>
        </p:nvGrpSpPr>
        <p:grpSpPr>
          <a:xfrm>
            <a:off x="7202644" y="3244402"/>
            <a:ext cx="2673803" cy="400110"/>
            <a:chOff x="3276600" y="3624263"/>
            <a:chExt cx="2135467" cy="319553"/>
          </a:xfrm>
        </p:grpSpPr>
        <p:grpSp>
          <p:nvGrpSpPr>
            <p:cNvPr id="30" name="Group 10"/>
            <p:cNvGrpSpPr>
              <a:grpSpLocks/>
            </p:cNvGrpSpPr>
            <p:nvPr/>
          </p:nvGrpSpPr>
          <p:grpSpPr bwMode="auto">
            <a:xfrm>
              <a:off x="3276600" y="3649663"/>
              <a:ext cx="282575" cy="282575"/>
              <a:chOff x="0" y="0"/>
              <a:chExt cx="2494" cy="2494"/>
            </a:xfrm>
          </p:grpSpPr>
          <p:sp>
            <p:nvSpPr>
              <p:cNvPr id="3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自身对目标的重视</a:t>
              </a:r>
              <a:endParaRPr lang="zh-CN" altLang="en-US" sz="2000" dirty="0">
                <a:solidFill>
                  <a:srgbClr val="333333"/>
                </a:solidFill>
                <a:ea typeface="微软雅黑" pitchFamily="34" charset="-122"/>
              </a:endParaRPr>
            </a:p>
          </p:txBody>
        </p:sp>
      </p:grpSp>
      <p:grpSp>
        <p:nvGrpSpPr>
          <p:cNvPr id="34" name="组合 33"/>
          <p:cNvGrpSpPr/>
          <p:nvPr/>
        </p:nvGrpSpPr>
        <p:grpSpPr>
          <a:xfrm>
            <a:off x="7202645" y="3639140"/>
            <a:ext cx="2417322" cy="400110"/>
            <a:chOff x="3276600" y="3624263"/>
            <a:chExt cx="1930625" cy="319553"/>
          </a:xfrm>
        </p:grpSpPr>
        <p:grpSp>
          <p:nvGrpSpPr>
            <p:cNvPr id="35" name="Group 10"/>
            <p:cNvGrpSpPr>
              <a:grpSpLocks/>
            </p:cNvGrpSpPr>
            <p:nvPr/>
          </p:nvGrpSpPr>
          <p:grpSpPr bwMode="auto">
            <a:xfrm>
              <a:off x="3276600" y="3649663"/>
              <a:ext cx="282575" cy="282575"/>
              <a:chOff x="0" y="0"/>
              <a:chExt cx="2494" cy="2494"/>
            </a:xfrm>
          </p:grpSpPr>
          <p:sp>
            <p:nvSpPr>
              <p:cNvPr id="3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自身能力的提升</a:t>
              </a:r>
              <a:endParaRPr lang="zh-CN" altLang="en-US" sz="2000" dirty="0">
                <a:solidFill>
                  <a:srgbClr val="333333"/>
                </a:solidFill>
                <a:ea typeface="微软雅黑" pitchFamily="34" charset="-122"/>
              </a:endParaRPr>
            </a:p>
          </p:txBody>
        </p:sp>
      </p:grpSp>
      <p:grpSp>
        <p:nvGrpSpPr>
          <p:cNvPr id="40" name="组合 39"/>
          <p:cNvGrpSpPr/>
          <p:nvPr/>
        </p:nvGrpSpPr>
        <p:grpSpPr>
          <a:xfrm>
            <a:off x="7202646" y="4043434"/>
            <a:ext cx="2930283" cy="400110"/>
            <a:chOff x="3276600" y="3624263"/>
            <a:chExt cx="2340308" cy="319553"/>
          </a:xfrm>
        </p:grpSpPr>
        <p:grpSp>
          <p:nvGrpSpPr>
            <p:cNvPr id="41" name="Group 10"/>
            <p:cNvGrpSpPr>
              <a:grpSpLocks/>
            </p:cNvGrpSpPr>
            <p:nvPr/>
          </p:nvGrpSpPr>
          <p:grpSpPr bwMode="auto">
            <a:xfrm>
              <a:off x="3276600" y="3649663"/>
              <a:ext cx="282575" cy="282575"/>
              <a:chOff x="0" y="0"/>
              <a:chExt cx="2494" cy="2494"/>
            </a:xfrm>
          </p:grpSpPr>
          <p:sp>
            <p:nvSpPr>
              <p:cNvPr id="4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2"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对</a:t>
              </a:r>
              <a:r>
                <a:rPr lang="zh-CN" altLang="en-US" sz="2000" dirty="0">
                  <a:solidFill>
                    <a:srgbClr val="333333"/>
                  </a:solidFill>
                  <a:ea typeface="微软雅黑" pitchFamily="34" charset="-122"/>
                </a:rPr>
                <a:t>市场</a:t>
              </a:r>
              <a:r>
                <a:rPr lang="zh-CN" altLang="en-US" sz="2000" dirty="0" smtClean="0">
                  <a:solidFill>
                    <a:srgbClr val="333333"/>
                  </a:solidFill>
                  <a:ea typeface="微软雅黑" pitchFamily="34" charset="-122"/>
                </a:rPr>
                <a:t>前瞻性的认识</a:t>
              </a:r>
              <a:endParaRPr lang="zh-CN" altLang="en-US" sz="2000" dirty="0">
                <a:solidFill>
                  <a:srgbClr val="333333"/>
                </a:solidFill>
                <a:ea typeface="微软雅黑" pitchFamily="34" charset="-122"/>
              </a:endParaRPr>
            </a:p>
          </p:txBody>
        </p:sp>
      </p:grp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46" name="组合 45"/>
          <p:cNvGrpSpPr>
            <a:grpSpLocks noChangeAspect="1"/>
          </p:cNvGrpSpPr>
          <p:nvPr/>
        </p:nvGrpSpPr>
        <p:grpSpPr>
          <a:xfrm>
            <a:off x="1241551" y="2354838"/>
            <a:ext cx="2095406" cy="2124000"/>
            <a:chOff x="7772329" y="-1123557"/>
            <a:chExt cx="465708" cy="472063"/>
          </a:xfrm>
          <a:solidFill>
            <a:schemeClr val="tx1"/>
          </a:solidFill>
        </p:grpSpPr>
        <p:sp>
          <p:nvSpPr>
            <p:cNvPr id="4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018284279"/>
      </p:ext>
    </p:extLst>
  </p:cSld>
  <p:clrMapOvr>
    <a:masterClrMapping/>
  </p:clrMapOvr>
  <mc:AlternateContent xmlns:mc="http://schemas.openxmlformats.org/markup-compatibility/2006" xmlns:p14="http://schemas.microsoft.com/office/powerpoint/2010/main">
    <mc:Choice Requires="p14">
      <p:transition spd="slow" p14:dur="1600" advTm="3745">
        <p:blinds dir="vert"/>
      </p:transition>
    </mc:Choice>
    <mc:Fallback xmlns="">
      <p:transition spd="slow" advTm="374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300" fill="hold"/>
                                        <p:tgtEl>
                                          <p:spTgt spid="46"/>
                                        </p:tgtEl>
                                        <p:attrNameLst>
                                          <p:attrName>ppt_w</p:attrName>
                                        </p:attrNameLst>
                                      </p:cBhvr>
                                      <p:tavLst>
                                        <p:tav tm="0">
                                          <p:val>
                                            <p:fltVal val="0"/>
                                          </p:val>
                                        </p:tav>
                                        <p:tav tm="100000">
                                          <p:val>
                                            <p:strVal val="#ppt_w"/>
                                          </p:val>
                                        </p:tav>
                                      </p:tavLst>
                                    </p:anim>
                                    <p:anim calcmode="lin" valueType="num">
                                      <p:cBhvr>
                                        <p:cTn id="8" dur="300" fill="hold"/>
                                        <p:tgtEl>
                                          <p:spTgt spid="46"/>
                                        </p:tgtEl>
                                        <p:attrNameLst>
                                          <p:attrName>ppt_h</p:attrName>
                                        </p:attrNameLst>
                                      </p:cBhvr>
                                      <p:tavLst>
                                        <p:tav tm="0">
                                          <p:val>
                                            <p:fltVal val="0"/>
                                          </p:val>
                                        </p:tav>
                                        <p:tav tm="100000">
                                          <p:val>
                                            <p:strVal val="#ppt_h"/>
                                          </p:val>
                                        </p:tav>
                                      </p:tavLst>
                                    </p:anim>
                                    <p:animEffect transition="in" filter="fade">
                                      <p:cBhvr>
                                        <p:cTn id="9" dur="300"/>
                                        <p:tgtEl>
                                          <p:spTgt spid="46"/>
                                        </p:tgtEl>
                                      </p:cBhvr>
                                    </p:animEffect>
                                  </p:childTnLst>
                                </p:cTn>
                              </p:par>
                            </p:childTnLst>
                          </p:cTn>
                        </p:par>
                        <p:par>
                          <p:cTn id="10" fill="hold">
                            <p:stCondLst>
                              <p:cond delay="300"/>
                            </p:stCondLst>
                            <p:childTnLst>
                              <p:par>
                                <p:cTn id="11" presetID="16" presetClass="entr" presetSubtype="4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Horizontal)">
                                      <p:cBhvr>
                                        <p:cTn id="13" dur="1000"/>
                                        <p:tgtEl>
                                          <p:spTgt spid="11"/>
                                        </p:tgtEl>
                                      </p:cBhvr>
                                    </p:animEffect>
                                  </p:childTnLst>
                                </p:cTn>
                              </p:par>
                            </p:childTnLst>
                          </p:cTn>
                        </p:par>
                        <p:par>
                          <p:cTn id="14" fill="hold">
                            <p:stCondLst>
                              <p:cond delay="1300"/>
                            </p:stCondLst>
                            <p:childTnLst>
                              <p:par>
                                <p:cTn id="15" presetID="22" presetClass="entr" presetSubtype="2"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par>
                          <p:cTn id="21" fill="hold">
                            <p:stCondLst>
                              <p:cond delay="18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300"/>
                            </p:stCondLst>
                            <p:childTnLst>
                              <p:par>
                                <p:cTn id="29" presetID="2" presetClass="entr" presetSubtype="1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1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5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333333"/>
                </a:solidFill>
                <a:latin typeface="微软雅黑"/>
                <a:ea typeface="微软雅黑"/>
              </a:rPr>
              <a:t>培训学习情况</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 name="TextBox 6"/>
          <p:cNvSpPr txBox="1"/>
          <p:nvPr/>
        </p:nvSpPr>
        <p:spPr>
          <a:xfrm>
            <a:off x="6602437" y="15567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8" name="TextBox 7"/>
          <p:cNvSpPr txBox="1"/>
          <p:nvPr/>
        </p:nvSpPr>
        <p:spPr>
          <a:xfrm>
            <a:off x="6589737" y="19547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9" name="直接连接符 8"/>
          <p:cNvCxnSpPr/>
          <p:nvPr/>
        </p:nvCxnSpPr>
        <p:spPr bwMode="auto">
          <a:xfrm flipH="1">
            <a:off x="6602561" y="19406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6602437" y="29664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1" name="TextBox 10"/>
          <p:cNvSpPr txBox="1"/>
          <p:nvPr/>
        </p:nvSpPr>
        <p:spPr>
          <a:xfrm>
            <a:off x="6589737" y="33644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12" name="直接连接符 11"/>
          <p:cNvCxnSpPr/>
          <p:nvPr/>
        </p:nvCxnSpPr>
        <p:spPr bwMode="auto">
          <a:xfrm flipH="1">
            <a:off x="6602561" y="3350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602437" y="43634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6589737" y="47614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15" name="直接连接符 14"/>
          <p:cNvCxnSpPr/>
          <p:nvPr/>
        </p:nvCxnSpPr>
        <p:spPr bwMode="auto">
          <a:xfrm flipH="1">
            <a:off x="6602561" y="4747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6" name="Picture 2" descr="C:\Documents and Settings\Administrator\My Documents\11664993_113400201185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075" y="1268761"/>
            <a:ext cx="6266662" cy="53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085735"/>
      </p:ext>
    </p:extLst>
  </p:cSld>
  <p:clrMapOvr>
    <a:masterClrMapping/>
  </p:clrMapOvr>
  <p:transition spd="slow" advTm="496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par>
                          <p:cTn id="28" fill="hold">
                            <p:stCondLst>
                              <p:cond delay="29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400"/>
                            </p:stCondLst>
                            <p:childTnLst>
                              <p:par>
                                <p:cTn id="42" presetID="3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style.rotation</p:attrName>
                                        </p:attrNameLst>
                                      </p:cBhvr>
                                      <p:tavLst>
                                        <p:tav tm="0">
                                          <p:val>
                                            <p:fltVal val="90"/>
                                          </p:val>
                                        </p:tav>
                                        <p:tav tm="100000">
                                          <p:val>
                                            <p:fltVal val="0"/>
                                          </p:val>
                                        </p:tav>
                                      </p:tavLst>
                                    </p:anim>
                                    <p:animEffect transition="in" filter="fade">
                                      <p:cBhvr>
                                        <p:cTn id="47" dur="500"/>
                                        <p:tgtEl>
                                          <p:spTgt spid="7"/>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 calcmode="lin" valueType="num">
                                      <p:cBhvr>
                                        <p:cTn id="52" dur="500" fill="hold"/>
                                        <p:tgtEl>
                                          <p:spTgt spid="10"/>
                                        </p:tgtEl>
                                        <p:attrNameLst>
                                          <p:attrName>style.rotation</p:attrName>
                                        </p:attrNameLst>
                                      </p:cBhvr>
                                      <p:tavLst>
                                        <p:tav tm="0">
                                          <p:val>
                                            <p:fltVal val="90"/>
                                          </p:val>
                                        </p:tav>
                                        <p:tav tm="100000">
                                          <p:val>
                                            <p:fltVal val="0"/>
                                          </p:val>
                                        </p:tav>
                                      </p:tavLst>
                                    </p:anim>
                                    <p:animEffect transition="in" filter="fade">
                                      <p:cBhvr>
                                        <p:cTn id="53" dur="500"/>
                                        <p:tgtEl>
                                          <p:spTgt spid="10"/>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90"/>
                                          </p:val>
                                        </p:tav>
                                        <p:tav tm="100000">
                                          <p:val>
                                            <p:fltVal val="0"/>
                                          </p:val>
                                        </p:tav>
                                      </p:tavLst>
                                    </p:anim>
                                    <p:animEffect transition="in" filter="fade">
                                      <p:cBhvr>
                                        <p:cTn id="59" dur="500"/>
                                        <p:tgtEl>
                                          <p:spTgt spid="13"/>
                                        </p:tgtEl>
                                      </p:cBhvr>
                                    </p:animEffect>
                                  </p:childTnLst>
                                </p:cTn>
                              </p:par>
                            </p:childTnLst>
                          </p:cTn>
                        </p:par>
                        <p:par>
                          <p:cTn id="60" fill="hold">
                            <p:stCondLst>
                              <p:cond delay="3900"/>
                            </p:stCondLst>
                            <p:childTnLst>
                              <p:par>
                                <p:cTn id="61" presetID="22" presetClass="entr" presetSubtype="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p:bldP spid="8" grpId="0"/>
      <p:bldP spid="10" grpId="0"/>
      <p:bldP spid="1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smtClean="0">
                <a:solidFill>
                  <a:srgbClr val="C2C1C1">
                    <a:lumMod val="20000"/>
                    <a:lumOff val="80000"/>
                  </a:srgbClr>
                </a:solidFill>
                <a:latin typeface="微软雅黑"/>
                <a:ea typeface="微软雅黑"/>
              </a:rPr>
              <a:t>宏观环境的利好</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2"/>
          <p:cNvSpPr/>
          <p:nvPr/>
        </p:nvSpPr>
        <p:spPr bwMode="auto">
          <a:xfrm rot="3036074">
            <a:off x="5834270" y="1867044"/>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6"/>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6126656" y="26725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a:t>表现一</a:t>
            </a:r>
          </a:p>
        </p:txBody>
      </p:sp>
      <p:sp>
        <p:nvSpPr>
          <p:cNvPr id="9" name="等腰三角形 2"/>
          <p:cNvSpPr/>
          <p:nvPr/>
        </p:nvSpPr>
        <p:spPr bwMode="auto">
          <a:xfrm rot="8763501">
            <a:off x="4689223" y="3124343"/>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0" name="TextBox 9"/>
          <p:cNvSpPr txBox="1"/>
          <p:nvPr/>
        </p:nvSpPr>
        <p:spPr>
          <a:xfrm>
            <a:off x="4939449" y="3841150"/>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宏观利好</a:t>
            </a:r>
            <a:endParaRPr lang="en-US" altLang="zh-CN" dirty="0" smtClean="0"/>
          </a:p>
          <a:p>
            <a:r>
              <a:rPr lang="zh-CN" altLang="en-US" dirty="0" smtClean="0"/>
              <a:t>表现二</a:t>
            </a:r>
            <a:endParaRPr lang="zh-CN" altLang="en-US" dirty="0"/>
          </a:p>
        </p:txBody>
      </p:sp>
      <p:sp>
        <p:nvSpPr>
          <p:cNvPr id="11" name="等腰三角形 2"/>
          <p:cNvSpPr/>
          <p:nvPr/>
        </p:nvSpPr>
        <p:spPr bwMode="auto">
          <a:xfrm rot="16474575">
            <a:off x="4164459" y="1439231"/>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2" name="TextBox 11"/>
          <p:cNvSpPr txBox="1"/>
          <p:nvPr/>
        </p:nvSpPr>
        <p:spPr>
          <a:xfrm>
            <a:off x="4666156" y="21264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smtClean="0"/>
              <a:t>表现三</a:t>
            </a:r>
            <a:endParaRPr lang="zh-CN" altLang="en-US" dirty="0"/>
          </a:p>
        </p:txBody>
      </p:sp>
      <p:sp>
        <p:nvSpPr>
          <p:cNvPr id="13" name="TextBox 12"/>
          <p:cNvSpPr txBox="1"/>
          <p:nvPr/>
        </p:nvSpPr>
        <p:spPr>
          <a:xfrm>
            <a:off x="1188665" y="1340768"/>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1188666" y="1649854"/>
            <a:ext cx="2767182" cy="1323439"/>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15" name="TextBox 14"/>
          <p:cNvSpPr txBox="1"/>
          <p:nvPr/>
        </p:nvSpPr>
        <p:spPr>
          <a:xfrm>
            <a:off x="7907435" y="1024959"/>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6" name="TextBox 15"/>
          <p:cNvSpPr txBox="1"/>
          <p:nvPr/>
        </p:nvSpPr>
        <p:spPr>
          <a:xfrm>
            <a:off x="7907436" y="2929779"/>
            <a:ext cx="2767182" cy="1323439"/>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17" name="TextBox 16"/>
          <p:cNvSpPr txBox="1"/>
          <p:nvPr/>
        </p:nvSpPr>
        <p:spPr>
          <a:xfrm>
            <a:off x="2372653" y="5018206"/>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8" name="TextBox 17"/>
          <p:cNvSpPr txBox="1"/>
          <p:nvPr/>
        </p:nvSpPr>
        <p:spPr>
          <a:xfrm>
            <a:off x="2372653" y="5327292"/>
            <a:ext cx="4429545"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2" name="矩形 1"/>
          <p:cNvSpPr/>
          <p:nvPr/>
        </p:nvSpPr>
        <p:spPr bwMode="auto">
          <a:xfrm>
            <a:off x="8015185" y="1447103"/>
            <a:ext cx="2461443" cy="1504893"/>
          </a:xfrm>
          <a:prstGeom prst="rect">
            <a:avLst/>
          </a:prstGeom>
          <a:blipFill>
            <a:blip r:embed="rId3"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矩形 19"/>
          <p:cNvSpPr/>
          <p:nvPr/>
        </p:nvSpPr>
        <p:spPr bwMode="auto">
          <a:xfrm>
            <a:off x="1301919" y="2964958"/>
            <a:ext cx="2461443" cy="1497649"/>
          </a:xfrm>
          <a:prstGeom prst="rect">
            <a:avLst/>
          </a:prstGeom>
          <a:blipFill>
            <a:blip r:embed="rId4"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1" name="矩形 20"/>
          <p:cNvSpPr/>
          <p:nvPr/>
        </p:nvSpPr>
        <p:spPr bwMode="auto">
          <a:xfrm>
            <a:off x="6904309" y="5012796"/>
            <a:ext cx="2506440" cy="1267575"/>
          </a:xfrm>
          <a:prstGeom prst="rect">
            <a:avLst/>
          </a:prstGeom>
          <a:blipFill>
            <a:blip r:embed="rId5"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273820368"/>
      </p:ext>
    </p:extLst>
  </p:cSld>
  <p:clrMapOvr>
    <a:masterClrMapping/>
  </p:clrMapOvr>
  <p:transition spd="slow" advTm="9866">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14:presetBounceEnd="2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2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14:presetBounceEnd="20000">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14:bounceEnd="20000">
                                          <p:cBhvr additive="base">
                                            <p:cTn id="59" dur="50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14:presetBounceEnd="20000">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14:bounceEnd="20000">
                                          <p:cBhvr additive="base">
                                            <p:cTn id="83" dur="500" fill="hold"/>
                                            <p:tgtEl>
                                              <p:spTgt spid="11"/>
                                            </p:tgtEl>
                                            <p:attrNameLst>
                                              <p:attrName>ppt_x</p:attrName>
                                            </p:attrNameLst>
                                          </p:cBhvr>
                                          <p:tavLst>
                                            <p:tav tm="0">
                                              <p:val>
                                                <p:strVal val="1+#ppt_w/2"/>
                                              </p:val>
                                            </p:tav>
                                            <p:tav tm="100000">
                                              <p:val>
                                                <p:strVal val="#ppt_x"/>
                                              </p:val>
                                            </p:tav>
                                          </p:tavLst>
                                        </p:anim>
                                        <p:anim calcmode="lin" valueType="num" p14:bounceEnd="20000">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0-#ppt_w/2"/>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1+#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grpSp>
        <p:nvGrpSpPr>
          <p:cNvPr id="9" name="组合 8"/>
          <p:cNvGrpSpPr/>
          <p:nvPr/>
        </p:nvGrpSpPr>
        <p:grpSpPr>
          <a:xfrm>
            <a:off x="1182688" y="3901727"/>
            <a:ext cx="3592513" cy="2043044"/>
            <a:chOff x="1182688" y="3901727"/>
            <a:chExt cx="3592513" cy="2043044"/>
          </a:xfrm>
        </p:grpSpPr>
        <p:grpSp>
          <p:nvGrpSpPr>
            <p:cNvPr id="3" name="组合 2"/>
            <p:cNvGrpSpPr/>
            <p:nvPr/>
          </p:nvGrpSpPr>
          <p:grpSpPr>
            <a:xfrm>
              <a:off x="1182688" y="3901727"/>
              <a:ext cx="3133725" cy="2043044"/>
              <a:chOff x="1182688" y="3901727"/>
              <a:chExt cx="3133725" cy="2043044"/>
            </a:xfrm>
          </p:grpSpPr>
          <p:sp>
            <p:nvSpPr>
              <p:cNvPr id="20" name="矩形 8"/>
              <p:cNvSpPr>
                <a:spLocks noChangeArrowheads="1"/>
              </p:cNvSpPr>
              <p:nvPr/>
            </p:nvSpPr>
            <p:spPr bwMode="auto">
              <a:xfrm>
                <a:off x="1184275" y="3901727"/>
                <a:ext cx="3132138" cy="2043044"/>
              </a:xfrm>
              <a:custGeom>
                <a:avLst/>
                <a:gdLst>
                  <a:gd name="T0" fmla="*/ 0 w 3131956"/>
                  <a:gd name="T1" fmla="*/ 181088 h 1549400"/>
                  <a:gd name="T2" fmla="*/ 268941 w 3131956"/>
                  <a:gd name="T3" fmla="*/ 1794 h 1549400"/>
                  <a:gd name="T4" fmla="*/ 3131956 w 3131956"/>
                  <a:gd name="T5" fmla="*/ 0 h 1549400"/>
                  <a:gd name="T6" fmla="*/ 3131956 w 3131956"/>
                  <a:gd name="T7" fmla="*/ 1549400 h 1549400"/>
                  <a:gd name="T8" fmla="*/ 8965 w 3131956"/>
                  <a:gd name="T9" fmla="*/ 1549400 h 1549400"/>
                  <a:gd name="T10" fmla="*/ 0 w 3131956"/>
                  <a:gd name="T11" fmla="*/ 181088 h 1549400"/>
                  <a:gd name="T12" fmla="*/ 0 60000 65536"/>
                  <a:gd name="T13" fmla="*/ 0 60000 65536"/>
                  <a:gd name="T14" fmla="*/ 0 60000 65536"/>
                  <a:gd name="T15" fmla="*/ 0 60000 65536"/>
                  <a:gd name="T16" fmla="*/ 0 60000 65536"/>
                  <a:gd name="T17" fmla="*/ 0 60000 65536"/>
                  <a:gd name="T18" fmla="*/ 0 w 3131956"/>
                  <a:gd name="T19" fmla="*/ 0 h 1549400"/>
                  <a:gd name="T20" fmla="*/ 3131956 w 3131956"/>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31956" h="1549400">
                    <a:moveTo>
                      <a:pt x="0" y="181088"/>
                    </a:moveTo>
                    <a:lnTo>
                      <a:pt x="268941" y="1794"/>
                    </a:lnTo>
                    <a:lnTo>
                      <a:pt x="3131956" y="0"/>
                    </a:lnTo>
                    <a:lnTo>
                      <a:pt x="3131956" y="1549400"/>
                    </a:lnTo>
                    <a:lnTo>
                      <a:pt x="8965" y="1549400"/>
                    </a:lnTo>
                    <a:cubicBezTo>
                      <a:pt x="5977" y="1093296"/>
                      <a:pt x="2988" y="637192"/>
                      <a:pt x="0" y="181088"/>
                    </a:cubicBez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0" name="任意多边形 11"/>
              <p:cNvSpPr>
                <a:spLocks noChangeArrowheads="1"/>
              </p:cNvSpPr>
              <p:nvPr/>
            </p:nvSpPr>
            <p:spPr bwMode="auto">
              <a:xfrm>
                <a:off x="1182688" y="3903314"/>
                <a:ext cx="347662" cy="214313"/>
              </a:xfrm>
              <a:custGeom>
                <a:avLst/>
                <a:gdLst>
                  <a:gd name="T0" fmla="*/ 0 w 347703"/>
                  <a:gd name="T1" fmla="*/ 183905 h 183905"/>
                  <a:gd name="T2" fmla="*/ 347703 w 347703"/>
                  <a:gd name="T3" fmla="*/ 178135 h 183905"/>
                  <a:gd name="T4" fmla="*/ 279050 w 347703"/>
                  <a:gd name="T5" fmla="*/ 0 h 183905"/>
                  <a:gd name="T6" fmla="*/ 0 w 347703"/>
                  <a:gd name="T7" fmla="*/ 183905 h 183905"/>
                  <a:gd name="T8" fmla="*/ 0 60000 65536"/>
                  <a:gd name="T9" fmla="*/ 0 60000 65536"/>
                  <a:gd name="T10" fmla="*/ 0 60000 65536"/>
                  <a:gd name="T11" fmla="*/ 0 60000 65536"/>
                  <a:gd name="T12" fmla="*/ 0 w 347703"/>
                  <a:gd name="T13" fmla="*/ 0 h 183905"/>
                  <a:gd name="T14" fmla="*/ 347703 w 347703"/>
                  <a:gd name="T15" fmla="*/ 183905 h 183905"/>
                </a:gdLst>
                <a:ahLst/>
                <a:cxnLst>
                  <a:cxn ang="T8">
                    <a:pos x="T0" y="T1"/>
                  </a:cxn>
                  <a:cxn ang="T9">
                    <a:pos x="T2" y="T3"/>
                  </a:cxn>
                  <a:cxn ang="T10">
                    <a:pos x="T4" y="T5"/>
                  </a:cxn>
                  <a:cxn ang="T11">
                    <a:pos x="T6" y="T7"/>
                  </a:cxn>
                </a:cxnLst>
                <a:rect l="T12" t="T13" r="T14" b="T15"/>
                <a:pathLst>
                  <a:path w="347703" h="183905">
                    <a:moveTo>
                      <a:pt x="0" y="183905"/>
                    </a:moveTo>
                    <a:lnTo>
                      <a:pt x="347703" y="178135"/>
                    </a:lnTo>
                    <a:lnTo>
                      <a:pt x="279050" y="0"/>
                    </a:lnTo>
                    <a:lnTo>
                      <a:pt x="0" y="183905"/>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7" name="等腰三角形 28"/>
            <p:cNvSpPr>
              <a:spLocks noChangeArrowheads="1"/>
            </p:cNvSpPr>
            <p:nvPr/>
          </p:nvSpPr>
          <p:spPr bwMode="auto">
            <a:xfrm rot="5400000">
              <a:off x="4226720" y="4704967"/>
              <a:ext cx="631825"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 name="组合 7"/>
          <p:cNvGrpSpPr/>
          <p:nvPr/>
        </p:nvGrpSpPr>
        <p:grpSpPr>
          <a:xfrm>
            <a:off x="1182688" y="1703982"/>
            <a:ext cx="3621087" cy="2043045"/>
            <a:chOff x="1182688" y="1703982"/>
            <a:chExt cx="3621087" cy="2043045"/>
          </a:xfrm>
        </p:grpSpPr>
        <p:grpSp>
          <p:nvGrpSpPr>
            <p:cNvPr id="2" name="组合 1"/>
            <p:cNvGrpSpPr/>
            <p:nvPr/>
          </p:nvGrpSpPr>
          <p:grpSpPr>
            <a:xfrm>
              <a:off x="1182688" y="1703982"/>
              <a:ext cx="3133725" cy="2043045"/>
              <a:chOff x="1182688" y="1703982"/>
              <a:chExt cx="3133725" cy="2043045"/>
            </a:xfrm>
          </p:grpSpPr>
          <p:sp>
            <p:nvSpPr>
              <p:cNvPr id="19" name="矩形 7"/>
              <p:cNvSpPr>
                <a:spLocks noChangeArrowheads="1"/>
              </p:cNvSpPr>
              <p:nvPr/>
            </p:nvSpPr>
            <p:spPr bwMode="auto">
              <a:xfrm>
                <a:off x="1193800" y="1703983"/>
                <a:ext cx="3122613" cy="2043044"/>
              </a:xfrm>
              <a:custGeom>
                <a:avLst/>
                <a:gdLst>
                  <a:gd name="T0" fmla="*/ 3858 w 3122991"/>
                  <a:gd name="T1" fmla="*/ 236778 h 1549400"/>
                  <a:gd name="T2" fmla="*/ 327949 w 3122991"/>
                  <a:gd name="T3" fmla="*/ 5284 h 1549400"/>
                  <a:gd name="T4" fmla="*/ 3122991 w 3122991"/>
                  <a:gd name="T5" fmla="*/ 0 h 1549400"/>
                  <a:gd name="T6" fmla="*/ 3122991 w 3122991"/>
                  <a:gd name="T7" fmla="*/ 1549400 h 1549400"/>
                  <a:gd name="T8" fmla="*/ 0 w 3122991"/>
                  <a:gd name="T9" fmla="*/ 1549400 h 1549400"/>
                  <a:gd name="T10" fmla="*/ 3858 w 3122991"/>
                  <a:gd name="T11" fmla="*/ 236778 h 1549400"/>
                  <a:gd name="T12" fmla="*/ 0 60000 65536"/>
                  <a:gd name="T13" fmla="*/ 0 60000 65536"/>
                  <a:gd name="T14" fmla="*/ 0 60000 65536"/>
                  <a:gd name="T15" fmla="*/ 0 60000 65536"/>
                  <a:gd name="T16" fmla="*/ 0 60000 65536"/>
                  <a:gd name="T17" fmla="*/ 0 60000 65536"/>
                  <a:gd name="T18" fmla="*/ 0 w 3122991"/>
                  <a:gd name="T19" fmla="*/ 0 h 1549400"/>
                  <a:gd name="T20" fmla="*/ 3122991 w 3122991"/>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22991" h="1549400">
                    <a:moveTo>
                      <a:pt x="3858" y="236778"/>
                    </a:moveTo>
                    <a:lnTo>
                      <a:pt x="327949" y="5284"/>
                    </a:lnTo>
                    <a:lnTo>
                      <a:pt x="3122991" y="0"/>
                    </a:lnTo>
                    <a:lnTo>
                      <a:pt x="3122991" y="1549400"/>
                    </a:lnTo>
                    <a:lnTo>
                      <a:pt x="0" y="1549400"/>
                    </a:lnTo>
                    <a:lnTo>
                      <a:pt x="3858" y="236778"/>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29" name="任意多边形 10"/>
              <p:cNvSpPr>
                <a:spLocks noChangeArrowheads="1"/>
              </p:cNvSpPr>
              <p:nvPr/>
            </p:nvSpPr>
            <p:spPr bwMode="auto">
              <a:xfrm>
                <a:off x="1182688" y="1703982"/>
                <a:ext cx="360362" cy="338137"/>
              </a:xfrm>
              <a:custGeom>
                <a:avLst/>
                <a:gdLst>
                  <a:gd name="T0" fmla="*/ 0 w 344438"/>
                  <a:gd name="T1" fmla="*/ 229626 h 229626"/>
                  <a:gd name="T2" fmla="*/ 344438 w 344438"/>
                  <a:gd name="T3" fmla="*/ 217324 h 229626"/>
                  <a:gd name="T4" fmla="*/ 328036 w 344438"/>
                  <a:gd name="T5" fmla="*/ 0 h 229626"/>
                  <a:gd name="T6" fmla="*/ 0 w 344438"/>
                  <a:gd name="T7" fmla="*/ 229626 h 229626"/>
                  <a:gd name="T8" fmla="*/ 0 60000 65536"/>
                  <a:gd name="T9" fmla="*/ 0 60000 65536"/>
                  <a:gd name="T10" fmla="*/ 0 60000 65536"/>
                  <a:gd name="T11" fmla="*/ 0 60000 65536"/>
                  <a:gd name="T12" fmla="*/ 0 w 344438"/>
                  <a:gd name="T13" fmla="*/ 0 h 229626"/>
                  <a:gd name="T14" fmla="*/ 344438 w 344438"/>
                  <a:gd name="T15" fmla="*/ 229626 h 229626"/>
                </a:gdLst>
                <a:ahLst/>
                <a:cxnLst>
                  <a:cxn ang="T8">
                    <a:pos x="T0" y="T1"/>
                  </a:cxn>
                  <a:cxn ang="T9">
                    <a:pos x="T2" y="T3"/>
                  </a:cxn>
                  <a:cxn ang="T10">
                    <a:pos x="T4" y="T5"/>
                  </a:cxn>
                  <a:cxn ang="T11">
                    <a:pos x="T6" y="T7"/>
                  </a:cxn>
                </a:cxnLst>
                <a:rect l="T12" t="T13" r="T14" b="T15"/>
                <a:pathLst>
                  <a:path w="344438" h="229626">
                    <a:moveTo>
                      <a:pt x="0" y="229626"/>
                    </a:moveTo>
                    <a:lnTo>
                      <a:pt x="344438" y="217324"/>
                    </a:lnTo>
                    <a:lnTo>
                      <a:pt x="328036" y="0"/>
                    </a:lnTo>
                    <a:lnTo>
                      <a:pt x="0" y="229626"/>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5" name="等腰三角形 26"/>
            <p:cNvSpPr>
              <a:spLocks noChangeArrowheads="1"/>
            </p:cNvSpPr>
            <p:nvPr/>
          </p:nvSpPr>
          <p:spPr bwMode="auto">
            <a:xfrm rot="5400000">
              <a:off x="4228306" y="2519711"/>
              <a:ext cx="663575" cy="487362"/>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17556" y="1700808"/>
            <a:ext cx="3584575" cy="2047231"/>
            <a:chOff x="7117556" y="1700808"/>
            <a:chExt cx="3584575" cy="2047231"/>
          </a:xfrm>
        </p:grpSpPr>
        <p:grpSp>
          <p:nvGrpSpPr>
            <p:cNvPr id="4" name="组合 3"/>
            <p:cNvGrpSpPr/>
            <p:nvPr/>
          </p:nvGrpSpPr>
          <p:grpSpPr>
            <a:xfrm>
              <a:off x="7579518" y="1700808"/>
              <a:ext cx="3122613" cy="2047231"/>
              <a:chOff x="7579518" y="1700808"/>
              <a:chExt cx="3122613" cy="2047231"/>
            </a:xfrm>
          </p:grpSpPr>
          <p:sp>
            <p:nvSpPr>
              <p:cNvPr id="21" name="矩形 5"/>
              <p:cNvSpPr>
                <a:spLocks noChangeArrowheads="1"/>
              </p:cNvSpPr>
              <p:nvPr/>
            </p:nvSpPr>
            <p:spPr bwMode="auto">
              <a:xfrm>
                <a:off x="7579518" y="1700808"/>
                <a:ext cx="3122613" cy="2047231"/>
              </a:xfrm>
              <a:custGeom>
                <a:avLst/>
                <a:gdLst>
                  <a:gd name="T0" fmla="*/ 0 w 3122991"/>
                  <a:gd name="T1" fmla="*/ 3230 h 1552630"/>
                  <a:gd name="T2" fmla="*/ 2876600 w 3122991"/>
                  <a:gd name="T3" fmla="*/ 0 h 1552630"/>
                  <a:gd name="T4" fmla="*/ 3107827 w 3122991"/>
                  <a:gd name="T5" fmla="*/ 252248 h 1552630"/>
                  <a:gd name="T6" fmla="*/ 3122991 w 3122991"/>
                  <a:gd name="T7" fmla="*/ 1552630 h 1552630"/>
                  <a:gd name="T8" fmla="*/ 0 w 3122991"/>
                  <a:gd name="T9" fmla="*/ 1552630 h 1552630"/>
                  <a:gd name="T10" fmla="*/ 0 w 3122991"/>
                  <a:gd name="T11" fmla="*/ 3230 h 1552630"/>
                  <a:gd name="T12" fmla="*/ 0 60000 65536"/>
                  <a:gd name="T13" fmla="*/ 0 60000 65536"/>
                  <a:gd name="T14" fmla="*/ 0 60000 65536"/>
                  <a:gd name="T15" fmla="*/ 0 60000 65536"/>
                  <a:gd name="T16" fmla="*/ 0 60000 65536"/>
                  <a:gd name="T17" fmla="*/ 0 60000 65536"/>
                  <a:gd name="T18" fmla="*/ 0 w 3122991"/>
                  <a:gd name="T19" fmla="*/ 0 h 1552630"/>
                  <a:gd name="T20" fmla="*/ 3122991 w 3122991"/>
                  <a:gd name="T21" fmla="*/ 1552630 h 1552630"/>
                </a:gdLst>
                <a:ahLst/>
                <a:cxnLst>
                  <a:cxn ang="T12">
                    <a:pos x="T0" y="T1"/>
                  </a:cxn>
                  <a:cxn ang="T13">
                    <a:pos x="T2" y="T3"/>
                  </a:cxn>
                  <a:cxn ang="T14">
                    <a:pos x="T4" y="T5"/>
                  </a:cxn>
                  <a:cxn ang="T15">
                    <a:pos x="T6" y="T7"/>
                  </a:cxn>
                  <a:cxn ang="T16">
                    <a:pos x="T8" y="T9"/>
                  </a:cxn>
                  <a:cxn ang="T17">
                    <a:pos x="T10" y="T11"/>
                  </a:cxn>
                </a:cxnLst>
                <a:rect l="T18" t="T19" r="T20" b="T21"/>
                <a:pathLst>
                  <a:path w="3122991" h="1552630">
                    <a:moveTo>
                      <a:pt x="0" y="3230"/>
                    </a:moveTo>
                    <a:lnTo>
                      <a:pt x="2876600" y="0"/>
                    </a:lnTo>
                    <a:lnTo>
                      <a:pt x="3107827" y="252248"/>
                    </a:lnTo>
                    <a:lnTo>
                      <a:pt x="3122991" y="1552630"/>
                    </a:lnTo>
                    <a:lnTo>
                      <a:pt x="0" y="1552630"/>
                    </a:lnTo>
                    <a:lnTo>
                      <a:pt x="0" y="3230"/>
                    </a:ln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1" name="任意多边形 12"/>
              <p:cNvSpPr>
                <a:spLocks noChangeArrowheads="1"/>
              </p:cNvSpPr>
              <p:nvPr/>
            </p:nvSpPr>
            <p:spPr bwMode="auto">
              <a:xfrm flipH="1">
                <a:off x="10452893" y="1705570"/>
                <a:ext cx="234950" cy="336549"/>
              </a:xfrm>
              <a:custGeom>
                <a:avLst/>
                <a:gdLst>
                  <a:gd name="T0" fmla="*/ 0 w 233692"/>
                  <a:gd name="T1" fmla="*/ 244140 h 246353"/>
                  <a:gd name="T2" fmla="*/ 217436 w 233692"/>
                  <a:gd name="T3" fmla="*/ 246353 h 246353"/>
                  <a:gd name="T4" fmla="*/ 233692 w 233692"/>
                  <a:gd name="T5" fmla="*/ 0 h 246353"/>
                  <a:gd name="T6" fmla="*/ 0 w 233692"/>
                  <a:gd name="T7" fmla="*/ 244140 h 246353"/>
                  <a:gd name="T8" fmla="*/ 0 60000 65536"/>
                  <a:gd name="T9" fmla="*/ 0 60000 65536"/>
                  <a:gd name="T10" fmla="*/ 0 60000 65536"/>
                  <a:gd name="T11" fmla="*/ 0 60000 65536"/>
                  <a:gd name="T12" fmla="*/ 0 w 233692"/>
                  <a:gd name="T13" fmla="*/ 0 h 246353"/>
                  <a:gd name="T14" fmla="*/ 233692 w 233692"/>
                  <a:gd name="T15" fmla="*/ 246353 h 246353"/>
                </a:gdLst>
                <a:ahLst/>
                <a:cxnLst>
                  <a:cxn ang="T8">
                    <a:pos x="T0" y="T1"/>
                  </a:cxn>
                  <a:cxn ang="T9">
                    <a:pos x="T2" y="T3"/>
                  </a:cxn>
                  <a:cxn ang="T10">
                    <a:pos x="T4" y="T5"/>
                  </a:cxn>
                  <a:cxn ang="T11">
                    <a:pos x="T6" y="T7"/>
                  </a:cxn>
                </a:cxnLst>
                <a:rect l="T12" t="T13" r="T14" b="T15"/>
                <a:pathLst>
                  <a:path w="233692" h="246353">
                    <a:moveTo>
                      <a:pt x="0" y="244140"/>
                    </a:moveTo>
                    <a:lnTo>
                      <a:pt x="217436" y="246353"/>
                    </a:lnTo>
                    <a:lnTo>
                      <a:pt x="233692" y="0"/>
                    </a:lnTo>
                    <a:lnTo>
                      <a:pt x="0" y="244140"/>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6" name="等腰三角形 27"/>
            <p:cNvSpPr>
              <a:spLocks noChangeArrowheads="1"/>
            </p:cNvSpPr>
            <p:nvPr/>
          </p:nvSpPr>
          <p:spPr bwMode="auto">
            <a:xfrm rot="16200000">
              <a:off x="7033418" y="2536379"/>
              <a:ext cx="633413"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6" name="组合 5"/>
          <p:cNvGrpSpPr/>
          <p:nvPr/>
        </p:nvGrpSpPr>
        <p:grpSpPr>
          <a:xfrm>
            <a:off x="7112794" y="3898552"/>
            <a:ext cx="3594099" cy="2047231"/>
            <a:chOff x="7112794" y="3898552"/>
            <a:chExt cx="3594099" cy="2047231"/>
          </a:xfrm>
        </p:grpSpPr>
        <p:grpSp>
          <p:nvGrpSpPr>
            <p:cNvPr id="5" name="组合 4"/>
            <p:cNvGrpSpPr/>
            <p:nvPr/>
          </p:nvGrpSpPr>
          <p:grpSpPr>
            <a:xfrm>
              <a:off x="7579518" y="3898552"/>
              <a:ext cx="3127375" cy="2047231"/>
              <a:chOff x="7579518" y="3898552"/>
              <a:chExt cx="3127375" cy="2047231"/>
            </a:xfrm>
          </p:grpSpPr>
          <p:sp>
            <p:nvSpPr>
              <p:cNvPr id="25" name="矩形 6"/>
              <p:cNvSpPr>
                <a:spLocks noChangeArrowheads="1"/>
              </p:cNvSpPr>
              <p:nvPr/>
            </p:nvSpPr>
            <p:spPr bwMode="auto">
              <a:xfrm>
                <a:off x="7579518" y="3898552"/>
                <a:ext cx="3122613" cy="2047231"/>
              </a:xfrm>
              <a:custGeom>
                <a:avLst/>
                <a:gdLst>
                  <a:gd name="T0" fmla="*/ 0 w 3122991"/>
                  <a:gd name="T1" fmla="*/ 3461 h 1552861"/>
                  <a:gd name="T2" fmla="*/ 2897620 w 3122991"/>
                  <a:gd name="T3" fmla="*/ 0 h 1552861"/>
                  <a:gd name="T4" fmla="*/ 3118337 w 3122991"/>
                  <a:gd name="T5" fmla="*/ 168165 h 1552861"/>
                  <a:gd name="T6" fmla="*/ 3122991 w 3122991"/>
                  <a:gd name="T7" fmla="*/ 1552861 h 1552861"/>
                  <a:gd name="T8" fmla="*/ 0 w 3122991"/>
                  <a:gd name="T9" fmla="*/ 1552861 h 1552861"/>
                  <a:gd name="T10" fmla="*/ 0 w 3122991"/>
                  <a:gd name="T11" fmla="*/ 3461 h 1552861"/>
                  <a:gd name="T12" fmla="*/ 0 60000 65536"/>
                  <a:gd name="T13" fmla="*/ 0 60000 65536"/>
                  <a:gd name="T14" fmla="*/ 0 60000 65536"/>
                  <a:gd name="T15" fmla="*/ 0 60000 65536"/>
                  <a:gd name="T16" fmla="*/ 0 60000 65536"/>
                  <a:gd name="T17" fmla="*/ 0 60000 65536"/>
                  <a:gd name="T18" fmla="*/ 0 w 3122991"/>
                  <a:gd name="T19" fmla="*/ 0 h 1552861"/>
                  <a:gd name="T20" fmla="*/ 3122991 w 3122991"/>
                  <a:gd name="T21" fmla="*/ 1552861 h 1552861"/>
                </a:gdLst>
                <a:ahLst/>
                <a:cxnLst>
                  <a:cxn ang="T12">
                    <a:pos x="T0" y="T1"/>
                  </a:cxn>
                  <a:cxn ang="T13">
                    <a:pos x="T2" y="T3"/>
                  </a:cxn>
                  <a:cxn ang="T14">
                    <a:pos x="T4" y="T5"/>
                  </a:cxn>
                  <a:cxn ang="T15">
                    <a:pos x="T6" y="T7"/>
                  </a:cxn>
                  <a:cxn ang="T16">
                    <a:pos x="T8" y="T9"/>
                  </a:cxn>
                  <a:cxn ang="T17">
                    <a:pos x="T10" y="T11"/>
                  </a:cxn>
                </a:cxnLst>
                <a:rect l="T18" t="T19" r="T20" b="T21"/>
                <a:pathLst>
                  <a:path w="3122991" h="1552861">
                    <a:moveTo>
                      <a:pt x="0" y="3461"/>
                    </a:moveTo>
                    <a:lnTo>
                      <a:pt x="2897620" y="0"/>
                    </a:lnTo>
                    <a:lnTo>
                      <a:pt x="3118337" y="168165"/>
                    </a:lnTo>
                    <a:cubicBezTo>
                      <a:pt x="3119888" y="629730"/>
                      <a:pt x="3121440" y="1091296"/>
                      <a:pt x="3122991" y="1552861"/>
                    </a:cubicBezTo>
                    <a:lnTo>
                      <a:pt x="0" y="1552861"/>
                    </a:lnTo>
                    <a:lnTo>
                      <a:pt x="0" y="3461"/>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2" name="任意多边形 13"/>
              <p:cNvSpPr>
                <a:spLocks noChangeArrowheads="1"/>
              </p:cNvSpPr>
              <p:nvPr/>
            </p:nvSpPr>
            <p:spPr bwMode="auto">
              <a:xfrm flipH="1">
                <a:off x="10383043" y="3901727"/>
                <a:ext cx="323850" cy="215900"/>
              </a:xfrm>
              <a:custGeom>
                <a:avLst/>
                <a:gdLst>
                  <a:gd name="T0" fmla="*/ 0 w 323754"/>
                  <a:gd name="T1" fmla="*/ 175378 h 175378"/>
                  <a:gd name="T2" fmla="*/ 323754 w 323754"/>
                  <a:gd name="T3" fmla="*/ 170334 h 175378"/>
                  <a:gd name="T4" fmla="*/ 222988 w 323754"/>
                  <a:gd name="T5" fmla="*/ 0 h 175378"/>
                  <a:gd name="T6" fmla="*/ 0 w 323754"/>
                  <a:gd name="T7" fmla="*/ 175378 h 175378"/>
                  <a:gd name="T8" fmla="*/ 0 60000 65536"/>
                  <a:gd name="T9" fmla="*/ 0 60000 65536"/>
                  <a:gd name="T10" fmla="*/ 0 60000 65536"/>
                  <a:gd name="T11" fmla="*/ 0 60000 65536"/>
                  <a:gd name="T12" fmla="*/ 0 w 323754"/>
                  <a:gd name="T13" fmla="*/ 0 h 175378"/>
                  <a:gd name="T14" fmla="*/ 323754 w 323754"/>
                  <a:gd name="T15" fmla="*/ 175378 h 175378"/>
                </a:gdLst>
                <a:ahLst/>
                <a:cxnLst>
                  <a:cxn ang="T8">
                    <a:pos x="T0" y="T1"/>
                  </a:cxn>
                  <a:cxn ang="T9">
                    <a:pos x="T2" y="T3"/>
                  </a:cxn>
                  <a:cxn ang="T10">
                    <a:pos x="T4" y="T5"/>
                  </a:cxn>
                  <a:cxn ang="T11">
                    <a:pos x="T6" y="T7"/>
                  </a:cxn>
                </a:cxnLst>
                <a:rect l="T12" t="T13" r="T14" b="T15"/>
                <a:pathLst>
                  <a:path w="323754" h="175378">
                    <a:moveTo>
                      <a:pt x="0" y="175378"/>
                    </a:moveTo>
                    <a:lnTo>
                      <a:pt x="323754" y="170334"/>
                    </a:lnTo>
                    <a:lnTo>
                      <a:pt x="222988" y="0"/>
                    </a:lnTo>
                    <a:lnTo>
                      <a:pt x="0" y="175378"/>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8" name="等腰三角形 29"/>
            <p:cNvSpPr>
              <a:spLocks noChangeArrowheads="1"/>
            </p:cNvSpPr>
            <p:nvPr/>
          </p:nvSpPr>
          <p:spPr bwMode="auto">
            <a:xfrm rot="16200000">
              <a:off x="7029450" y="4690679"/>
              <a:ext cx="631825" cy="465138"/>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3288080"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公司领导给予的大力支持</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26"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5400000">
            <a:off x="1259321" y="3601038"/>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16200000" flipH="1">
            <a:off x="4813537" y="3601906"/>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14"/>
          <p:cNvSpPr>
            <a:spLocks noChangeArrowheads="1"/>
          </p:cNvSpPr>
          <p:nvPr/>
        </p:nvSpPr>
        <p:spPr bwMode="auto">
          <a:xfrm>
            <a:off x="143351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smtClean="0">
                <a:solidFill>
                  <a:srgbClr val="F8F8F8"/>
                </a:solidFill>
                <a:latin typeface="微软雅黑" pitchFamily="34" charset="-122"/>
                <a:ea typeface="微软雅黑" pitchFamily="34" charset="-122"/>
                <a:sym typeface="微软雅黑" pitchFamily="34" charset="-122"/>
              </a:rPr>
              <a:t>这里输入简要的文字说明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endParaRPr lang="en-US" sz="1600" dirty="0">
              <a:solidFill>
                <a:srgbClr val="F8F8F8"/>
              </a:solidFill>
              <a:latin typeface="微软雅黑" pitchFamily="34" charset="-122"/>
              <a:ea typeface="微软雅黑" pitchFamily="34" charset="-122"/>
              <a:sym typeface="微软雅黑" pitchFamily="34" charset="-122"/>
            </a:endParaRPr>
          </a:p>
        </p:txBody>
      </p:sp>
      <p:sp>
        <p:nvSpPr>
          <p:cNvPr id="34" name="矩形 15"/>
          <p:cNvSpPr>
            <a:spLocks noChangeArrowheads="1"/>
          </p:cNvSpPr>
          <p:nvPr/>
        </p:nvSpPr>
        <p:spPr bwMode="auto">
          <a:xfrm>
            <a:off x="143351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5" name="矩形 16"/>
          <p:cNvSpPr>
            <a:spLocks noChangeArrowheads="1"/>
          </p:cNvSpPr>
          <p:nvPr/>
        </p:nvSpPr>
        <p:spPr bwMode="auto">
          <a:xfrm>
            <a:off x="781129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6" name="矩形 17"/>
          <p:cNvSpPr>
            <a:spLocks noChangeArrowheads="1"/>
          </p:cNvSpPr>
          <p:nvPr/>
        </p:nvSpPr>
        <p:spPr bwMode="auto">
          <a:xfrm>
            <a:off x="781129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7" name="直接连接符 18"/>
          <p:cNvSpPr>
            <a:spLocks noChangeShapeType="1"/>
          </p:cNvSpPr>
          <p:nvPr/>
        </p:nvSpPr>
        <p:spPr bwMode="auto">
          <a:xfrm>
            <a:off x="1543050"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19"/>
          <p:cNvSpPr>
            <a:spLocks noChangeShapeType="1"/>
          </p:cNvSpPr>
          <p:nvPr/>
        </p:nvSpPr>
        <p:spPr bwMode="auto">
          <a:xfrm>
            <a:off x="7924006"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0"/>
          <p:cNvSpPr>
            <a:spLocks noChangeShapeType="1"/>
          </p:cNvSpPr>
          <p:nvPr/>
        </p:nvSpPr>
        <p:spPr bwMode="auto">
          <a:xfrm>
            <a:off x="1543050" y="4397027"/>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直接连接符 21"/>
          <p:cNvSpPr>
            <a:spLocks noChangeShapeType="1"/>
          </p:cNvSpPr>
          <p:nvPr/>
        </p:nvSpPr>
        <p:spPr bwMode="auto">
          <a:xfrm>
            <a:off x="7906543" y="4397027"/>
            <a:ext cx="2508250" cy="0"/>
          </a:xfrm>
          <a:prstGeom prst="line">
            <a:avLst/>
          </a:prstGeom>
          <a:noFill/>
          <a:ln w="6350" cap="flat" cmpd="sng">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文本框 23"/>
          <p:cNvSpPr>
            <a:spLocks noChangeArrowheads="1"/>
          </p:cNvSpPr>
          <p:nvPr/>
        </p:nvSpPr>
        <p:spPr bwMode="auto">
          <a:xfrm>
            <a:off x="2006600" y="4038252"/>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F8F8F8"/>
              </a:solidFill>
              <a:latin typeface="+mn-ea"/>
              <a:ea typeface="+mn-ea"/>
            </a:endParaRPr>
          </a:p>
        </p:txBody>
      </p:sp>
      <p:sp>
        <p:nvSpPr>
          <p:cNvPr id="49" name="文本框 30"/>
          <p:cNvSpPr>
            <a:spLocks noChangeArrowheads="1"/>
          </p:cNvSpPr>
          <p:nvPr/>
        </p:nvSpPr>
        <p:spPr bwMode="auto">
          <a:xfrm>
            <a:off x="4724375" y="2351896"/>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01</a:t>
            </a:r>
            <a:endParaRPr lang="zh-CN" altLang="en-US" sz="4400" dirty="0">
              <a:solidFill>
                <a:srgbClr val="595959"/>
              </a:solidFill>
              <a:latin typeface="+mn-ea"/>
              <a:ea typeface="+mn-ea"/>
              <a:sym typeface="Segoe UI Light" pitchFamily="2" charset="0"/>
            </a:endParaRPr>
          </a:p>
        </p:txBody>
      </p:sp>
      <p:sp>
        <p:nvSpPr>
          <p:cNvPr id="50" name="文本框 31"/>
          <p:cNvSpPr>
            <a:spLocks noChangeArrowheads="1"/>
          </p:cNvSpPr>
          <p:nvPr/>
        </p:nvSpPr>
        <p:spPr bwMode="auto">
          <a:xfrm>
            <a:off x="6364410" y="234078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02</a:t>
            </a:r>
            <a:endParaRPr lang="zh-CN" altLang="en-US" sz="4400" dirty="0">
              <a:solidFill>
                <a:srgbClr val="595959"/>
              </a:solidFill>
              <a:latin typeface="+mn-ea"/>
              <a:ea typeface="+mn-ea"/>
              <a:sym typeface="Segoe UI Light" pitchFamily="2" charset="0"/>
            </a:endParaRPr>
          </a:p>
        </p:txBody>
      </p:sp>
      <p:sp>
        <p:nvSpPr>
          <p:cNvPr id="51" name="文本框 32"/>
          <p:cNvSpPr>
            <a:spLocks noChangeArrowheads="1"/>
          </p:cNvSpPr>
          <p:nvPr/>
        </p:nvSpPr>
        <p:spPr bwMode="auto">
          <a:xfrm>
            <a:off x="4710087"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03</a:t>
            </a:r>
            <a:endParaRPr lang="zh-CN" altLang="en-US" sz="4400" dirty="0">
              <a:solidFill>
                <a:srgbClr val="595959"/>
              </a:solidFill>
              <a:latin typeface="+mn-ea"/>
              <a:ea typeface="+mn-ea"/>
              <a:sym typeface="Segoe UI Light" pitchFamily="2" charset="0"/>
            </a:endParaRPr>
          </a:p>
        </p:txBody>
      </p:sp>
      <p:sp>
        <p:nvSpPr>
          <p:cNvPr id="52" name="文本框 33"/>
          <p:cNvSpPr>
            <a:spLocks noChangeArrowheads="1"/>
          </p:cNvSpPr>
          <p:nvPr/>
        </p:nvSpPr>
        <p:spPr bwMode="auto">
          <a:xfrm>
            <a:off x="6329485"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04</a:t>
            </a:r>
            <a:endParaRPr lang="zh-CN" altLang="en-US" sz="4400" dirty="0">
              <a:solidFill>
                <a:srgbClr val="595959"/>
              </a:solidFill>
              <a:latin typeface="+mn-ea"/>
              <a:ea typeface="+mn-ea"/>
              <a:sym typeface="Segoe UI Light" pitchFamily="2" charset="0"/>
            </a:endParaRPr>
          </a:p>
        </p:txBody>
      </p:sp>
      <p:grpSp>
        <p:nvGrpSpPr>
          <p:cNvPr id="12" name="组合 11"/>
          <p:cNvGrpSpPr/>
          <p:nvPr/>
        </p:nvGrpSpPr>
        <p:grpSpPr>
          <a:xfrm>
            <a:off x="7931943" y="1867496"/>
            <a:ext cx="2339569" cy="369887"/>
            <a:chOff x="7931943" y="1867496"/>
            <a:chExt cx="2339569" cy="369887"/>
          </a:xfrm>
        </p:grpSpPr>
        <p:sp>
          <p:nvSpPr>
            <p:cNvPr id="44" name="文本框 25"/>
            <p:cNvSpPr>
              <a:spLocks noChangeArrowheads="1"/>
            </p:cNvSpPr>
            <p:nvPr/>
          </p:nvSpPr>
          <p:spPr bwMode="auto">
            <a:xfrm>
              <a:off x="8253800" y="1867496"/>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政策上的倾斜</a:t>
              </a:r>
              <a:endParaRPr lang="zh-CN" altLang="en-US" b="1" dirty="0">
                <a:solidFill>
                  <a:srgbClr val="F8F8F8"/>
                </a:solidFill>
                <a:latin typeface="+mn-ea"/>
                <a:ea typeface="+mn-ea"/>
              </a:endParaRPr>
            </a:p>
          </p:txBody>
        </p:sp>
        <p:pic>
          <p:nvPicPr>
            <p:cNvPr id="53" name="图片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1943" y="1920676"/>
              <a:ext cx="263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p:nvPr/>
        </p:nvGrpSpPr>
        <p:grpSpPr>
          <a:xfrm>
            <a:off x="1565275" y="1857175"/>
            <a:ext cx="2282826" cy="369887"/>
            <a:chOff x="1565275" y="1857175"/>
            <a:chExt cx="2282826" cy="369887"/>
          </a:xfrm>
        </p:grpSpPr>
        <p:sp>
          <p:nvSpPr>
            <p:cNvPr id="41" name="文本框 22"/>
            <p:cNvSpPr>
              <a:spLocks noChangeArrowheads="1"/>
            </p:cNvSpPr>
            <p:nvPr/>
          </p:nvSpPr>
          <p:spPr bwMode="auto">
            <a:xfrm>
              <a:off x="1831976" y="1857175"/>
              <a:ext cx="2016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战略上的指导</a:t>
              </a:r>
              <a:endParaRPr lang="zh-CN" altLang="en-US" b="1" dirty="0">
                <a:solidFill>
                  <a:srgbClr val="F8F8F8"/>
                </a:solidFill>
                <a:latin typeface="+mn-ea"/>
                <a:ea typeface="+mn-ea"/>
              </a:endParaRPr>
            </a:p>
          </p:txBody>
        </p:sp>
        <p:pic>
          <p:nvPicPr>
            <p:cNvPr id="54" name="图片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5275" y="1977033"/>
              <a:ext cx="19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7924006" y="4038252"/>
            <a:ext cx="2385219" cy="369888"/>
            <a:chOff x="7924006" y="4038252"/>
            <a:chExt cx="2385219" cy="369888"/>
          </a:xfrm>
        </p:grpSpPr>
        <p:sp>
          <p:nvSpPr>
            <p:cNvPr id="43" name="文本框 24"/>
            <p:cNvSpPr>
              <a:spLocks noChangeArrowheads="1"/>
            </p:cNvSpPr>
            <p:nvPr/>
          </p:nvSpPr>
          <p:spPr bwMode="auto">
            <a:xfrm>
              <a:off x="8291513"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人事上的帮助</a:t>
              </a:r>
            </a:p>
          </p:txBody>
        </p:sp>
        <p:pic>
          <p:nvPicPr>
            <p:cNvPr id="55" name="图片 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006" y="4038252"/>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a:xfrm>
            <a:off x="1530350" y="4038252"/>
            <a:ext cx="2319338" cy="369888"/>
            <a:chOff x="1530350" y="4038252"/>
            <a:chExt cx="2319338" cy="369888"/>
          </a:xfrm>
        </p:grpSpPr>
        <p:pic>
          <p:nvPicPr>
            <p:cNvPr id="56" name="图片 3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0350" y="411762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24"/>
            <p:cNvSpPr>
              <a:spLocks noChangeArrowheads="1"/>
            </p:cNvSpPr>
            <p:nvPr/>
          </p:nvSpPr>
          <p:spPr bwMode="auto">
            <a:xfrm>
              <a:off x="1831976"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资金上的支持</a:t>
              </a:r>
            </a:p>
          </p:txBody>
        </p:sp>
      </p:grpSp>
    </p:spTree>
    <p:extLst>
      <p:ext uri="{BB962C8B-B14F-4D97-AF65-F5344CB8AC3E}">
        <p14:creationId xmlns:p14="http://schemas.microsoft.com/office/powerpoint/2010/main" val="56104352"/>
      </p:ext>
    </p:extLst>
  </p:cSld>
  <p:clrMapOvr>
    <a:masterClrMapping/>
  </p:clrMapOvr>
  <p:transition spd="slow" advTm="793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1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16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3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300" fill="hold"/>
                                        <p:tgtEl>
                                          <p:spTgt spid="49"/>
                                        </p:tgtEl>
                                        <p:attrNameLst>
                                          <p:attrName>ppt_w</p:attrName>
                                        </p:attrNameLst>
                                      </p:cBhvr>
                                      <p:tavLst>
                                        <p:tav tm="0">
                                          <p:val>
                                            <p:fltVal val="0"/>
                                          </p:val>
                                        </p:tav>
                                        <p:tav tm="100000">
                                          <p:val>
                                            <p:strVal val="#ppt_w"/>
                                          </p:val>
                                        </p:tav>
                                      </p:tavLst>
                                    </p:anim>
                                    <p:anim calcmode="lin" valueType="num">
                                      <p:cBhvr>
                                        <p:cTn id="32" dur="300" fill="hold"/>
                                        <p:tgtEl>
                                          <p:spTgt spid="49"/>
                                        </p:tgtEl>
                                        <p:attrNameLst>
                                          <p:attrName>ppt_h</p:attrName>
                                        </p:attrNameLst>
                                      </p:cBhvr>
                                      <p:tavLst>
                                        <p:tav tm="0">
                                          <p:val>
                                            <p:fltVal val="0"/>
                                          </p:val>
                                        </p:tav>
                                        <p:tav tm="100000">
                                          <p:val>
                                            <p:strVal val="#ppt_h"/>
                                          </p:val>
                                        </p:tav>
                                      </p:tavLst>
                                    </p:anim>
                                    <p:anim calcmode="lin" valueType="num">
                                      <p:cBhvr>
                                        <p:cTn id="33" dur="300" fill="hold"/>
                                        <p:tgtEl>
                                          <p:spTgt spid="49"/>
                                        </p:tgtEl>
                                        <p:attrNameLst>
                                          <p:attrName>style.rotation</p:attrName>
                                        </p:attrNameLst>
                                      </p:cBhvr>
                                      <p:tavLst>
                                        <p:tav tm="0">
                                          <p:val>
                                            <p:fltVal val="90"/>
                                          </p:val>
                                        </p:tav>
                                        <p:tav tm="100000">
                                          <p:val>
                                            <p:fltVal val="0"/>
                                          </p:val>
                                        </p:tav>
                                      </p:tavLst>
                                    </p:anim>
                                    <p:animEffect transition="in" filter="fade">
                                      <p:cBhvr>
                                        <p:cTn id="34" dur="300"/>
                                        <p:tgtEl>
                                          <p:spTgt spid="49"/>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6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300" fill="hold"/>
                                        <p:tgtEl>
                                          <p:spTgt spid="50"/>
                                        </p:tgtEl>
                                        <p:attrNameLst>
                                          <p:attrName>ppt_w</p:attrName>
                                        </p:attrNameLst>
                                      </p:cBhvr>
                                      <p:tavLst>
                                        <p:tav tm="0">
                                          <p:val>
                                            <p:fltVal val="0"/>
                                          </p:val>
                                        </p:tav>
                                        <p:tav tm="100000">
                                          <p:val>
                                            <p:strVal val="#ppt_w"/>
                                          </p:val>
                                        </p:tav>
                                      </p:tavLst>
                                    </p:anim>
                                    <p:anim calcmode="lin" valueType="num">
                                      <p:cBhvr>
                                        <p:cTn id="54" dur="300" fill="hold"/>
                                        <p:tgtEl>
                                          <p:spTgt spid="50"/>
                                        </p:tgtEl>
                                        <p:attrNameLst>
                                          <p:attrName>ppt_h</p:attrName>
                                        </p:attrNameLst>
                                      </p:cBhvr>
                                      <p:tavLst>
                                        <p:tav tm="0">
                                          <p:val>
                                            <p:fltVal val="0"/>
                                          </p:val>
                                        </p:tav>
                                        <p:tav tm="100000">
                                          <p:val>
                                            <p:strVal val="#ppt_h"/>
                                          </p:val>
                                        </p:tav>
                                      </p:tavLst>
                                    </p:anim>
                                    <p:anim calcmode="lin" valueType="num">
                                      <p:cBhvr>
                                        <p:cTn id="55" dur="300" fill="hold"/>
                                        <p:tgtEl>
                                          <p:spTgt spid="50"/>
                                        </p:tgtEl>
                                        <p:attrNameLst>
                                          <p:attrName>style.rotation</p:attrName>
                                        </p:attrNameLst>
                                      </p:cBhvr>
                                      <p:tavLst>
                                        <p:tav tm="0">
                                          <p:val>
                                            <p:fltVal val="90"/>
                                          </p:val>
                                        </p:tav>
                                        <p:tav tm="100000">
                                          <p:val>
                                            <p:fltVal val="0"/>
                                          </p:val>
                                        </p:tav>
                                      </p:tavLst>
                                    </p:anim>
                                    <p:animEffect transition="in" filter="fade">
                                      <p:cBhvr>
                                        <p:cTn id="56" dur="300"/>
                                        <p:tgtEl>
                                          <p:spTgt spid="50"/>
                                        </p:tgtEl>
                                      </p:cBhvr>
                                    </p:animEffect>
                                  </p:childTnLst>
                                </p:cTn>
                              </p:par>
                            </p:childTnLst>
                          </p:cTn>
                        </p:par>
                        <p:par>
                          <p:cTn id="57" fill="hold">
                            <p:stCondLst>
                              <p:cond delay="3600"/>
                            </p:stCondLst>
                            <p:childTnLst>
                              <p:par>
                                <p:cTn id="58" presetID="22" presetClass="entr" presetSubtype="8"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par>
                          <p:cTn id="61" fill="hold">
                            <p:stCondLst>
                              <p:cond delay="4100"/>
                            </p:stCondLst>
                            <p:childTnLst>
                              <p:par>
                                <p:cTn id="62" presetID="22" presetClass="entr" presetSubtype="4"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00"/>
                                        <p:tgtEl>
                                          <p:spTgt spid="12"/>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4600"/>
                            </p:stCondLst>
                            <p:childTnLst>
                              <p:par>
                                <p:cTn id="69" presetID="2" presetClass="entr" presetSubtype="4"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3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300" fill="hold"/>
                                        <p:tgtEl>
                                          <p:spTgt spid="51"/>
                                        </p:tgtEl>
                                        <p:attrNameLst>
                                          <p:attrName>ppt_w</p:attrName>
                                        </p:attrNameLst>
                                      </p:cBhvr>
                                      <p:tavLst>
                                        <p:tav tm="0">
                                          <p:val>
                                            <p:fltVal val="0"/>
                                          </p:val>
                                        </p:tav>
                                        <p:tav tm="100000">
                                          <p:val>
                                            <p:strVal val="#ppt_w"/>
                                          </p:val>
                                        </p:tav>
                                      </p:tavLst>
                                    </p:anim>
                                    <p:anim calcmode="lin" valueType="num">
                                      <p:cBhvr>
                                        <p:cTn id="76" dur="300" fill="hold"/>
                                        <p:tgtEl>
                                          <p:spTgt spid="51"/>
                                        </p:tgtEl>
                                        <p:attrNameLst>
                                          <p:attrName>ppt_h</p:attrName>
                                        </p:attrNameLst>
                                      </p:cBhvr>
                                      <p:tavLst>
                                        <p:tav tm="0">
                                          <p:val>
                                            <p:fltVal val="0"/>
                                          </p:val>
                                        </p:tav>
                                        <p:tav tm="100000">
                                          <p:val>
                                            <p:strVal val="#ppt_h"/>
                                          </p:val>
                                        </p:tav>
                                      </p:tavLst>
                                    </p:anim>
                                    <p:anim calcmode="lin" valueType="num">
                                      <p:cBhvr>
                                        <p:cTn id="77" dur="300" fill="hold"/>
                                        <p:tgtEl>
                                          <p:spTgt spid="51"/>
                                        </p:tgtEl>
                                        <p:attrNameLst>
                                          <p:attrName>style.rotation</p:attrName>
                                        </p:attrNameLst>
                                      </p:cBhvr>
                                      <p:tavLst>
                                        <p:tav tm="0">
                                          <p:val>
                                            <p:fltVal val="90"/>
                                          </p:val>
                                        </p:tav>
                                        <p:tav tm="100000">
                                          <p:val>
                                            <p:fltVal val="0"/>
                                          </p:val>
                                        </p:tav>
                                      </p:tavLst>
                                    </p:anim>
                                    <p:animEffect transition="in" filter="fade">
                                      <p:cBhvr>
                                        <p:cTn id="78" dur="300"/>
                                        <p:tgtEl>
                                          <p:spTgt spid="51"/>
                                        </p:tgtEl>
                                      </p:cBhvr>
                                    </p:animEffect>
                                  </p:childTnLst>
                                </p:cTn>
                              </p:par>
                            </p:childTnLst>
                          </p:cTn>
                        </p:par>
                        <p:par>
                          <p:cTn id="79" fill="hold">
                            <p:stCondLst>
                              <p:cond delay="5100"/>
                            </p:stCondLst>
                            <p:childTnLst>
                              <p:par>
                                <p:cTn id="80" presetID="22" presetClass="entr" presetSubtype="8"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par>
                          <p:cTn id="83" fill="hold">
                            <p:stCondLst>
                              <p:cond delay="5600"/>
                            </p:stCondLst>
                            <p:childTnLst>
                              <p:par>
                                <p:cTn id="84" presetID="22" presetClass="entr" presetSubtype="4"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up)">
                                      <p:cBhvr>
                                        <p:cTn id="89" dur="500"/>
                                        <p:tgtEl>
                                          <p:spTgt spid="34"/>
                                        </p:tgtEl>
                                      </p:cBhvr>
                                    </p:animEffect>
                                  </p:childTnLst>
                                </p:cTn>
                              </p:par>
                            </p:childTnLst>
                          </p:cTn>
                        </p:par>
                        <p:par>
                          <p:cTn id="90" fill="hold">
                            <p:stCondLst>
                              <p:cond delay="6100"/>
                            </p:stCondLst>
                            <p:childTnLst>
                              <p:par>
                                <p:cTn id="91" presetID="2" presetClass="entr" presetSubtype="4" fill="hold" nodeType="after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par>
                                <p:cTn id="95" presetID="3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300" fill="hold"/>
                                        <p:tgtEl>
                                          <p:spTgt spid="52"/>
                                        </p:tgtEl>
                                        <p:attrNameLst>
                                          <p:attrName>ppt_w</p:attrName>
                                        </p:attrNameLst>
                                      </p:cBhvr>
                                      <p:tavLst>
                                        <p:tav tm="0">
                                          <p:val>
                                            <p:fltVal val="0"/>
                                          </p:val>
                                        </p:tav>
                                        <p:tav tm="100000">
                                          <p:val>
                                            <p:strVal val="#ppt_w"/>
                                          </p:val>
                                        </p:tav>
                                      </p:tavLst>
                                    </p:anim>
                                    <p:anim calcmode="lin" valueType="num">
                                      <p:cBhvr>
                                        <p:cTn id="98" dur="300" fill="hold"/>
                                        <p:tgtEl>
                                          <p:spTgt spid="52"/>
                                        </p:tgtEl>
                                        <p:attrNameLst>
                                          <p:attrName>ppt_h</p:attrName>
                                        </p:attrNameLst>
                                      </p:cBhvr>
                                      <p:tavLst>
                                        <p:tav tm="0">
                                          <p:val>
                                            <p:fltVal val="0"/>
                                          </p:val>
                                        </p:tav>
                                        <p:tav tm="100000">
                                          <p:val>
                                            <p:strVal val="#ppt_h"/>
                                          </p:val>
                                        </p:tav>
                                      </p:tavLst>
                                    </p:anim>
                                    <p:anim calcmode="lin" valueType="num">
                                      <p:cBhvr>
                                        <p:cTn id="99" dur="300" fill="hold"/>
                                        <p:tgtEl>
                                          <p:spTgt spid="52"/>
                                        </p:tgtEl>
                                        <p:attrNameLst>
                                          <p:attrName>style.rotation</p:attrName>
                                        </p:attrNameLst>
                                      </p:cBhvr>
                                      <p:tavLst>
                                        <p:tav tm="0">
                                          <p:val>
                                            <p:fltVal val="90"/>
                                          </p:val>
                                        </p:tav>
                                        <p:tav tm="100000">
                                          <p:val>
                                            <p:fltVal val="0"/>
                                          </p:val>
                                        </p:tav>
                                      </p:tavLst>
                                    </p:anim>
                                    <p:animEffect transition="in" filter="fade">
                                      <p:cBhvr>
                                        <p:cTn id="100" dur="300"/>
                                        <p:tgtEl>
                                          <p:spTgt spid="52"/>
                                        </p:tgtEl>
                                      </p:cBhvr>
                                    </p:animEffect>
                                  </p:childTnLst>
                                </p:cTn>
                              </p:par>
                            </p:childTnLst>
                          </p:cTn>
                        </p:par>
                        <p:par>
                          <p:cTn id="101" fill="hold">
                            <p:stCondLst>
                              <p:cond delay="66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00"/>
                            </p:stCondLst>
                            <p:childTnLst>
                              <p:par>
                                <p:cTn id="106" presetID="22" presetClass="entr" presetSubtype="4"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wipe(down)">
                                      <p:cBhvr>
                                        <p:cTn id="108" dur="500"/>
                                        <p:tgtEl>
                                          <p:spTgt spid="13"/>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up)">
                                      <p:cBhvr>
                                        <p:cTn id="1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33" grpId="0"/>
      <p:bldP spid="34" grpId="0"/>
      <p:bldP spid="35" grpId="0"/>
      <p:bldP spid="36" grpId="0"/>
      <p:bldP spid="37" grpId="0" animBg="1"/>
      <p:bldP spid="38" grpId="0" animBg="1"/>
      <p:bldP spid="39" grpId="0" animBg="1"/>
      <p:bldP spid="40" grpId="0" animBg="1"/>
      <p:bldP spid="49" grpId="0"/>
      <p:bldP spid="50"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8168"/>
          <a:stretch/>
        </p:blipFill>
        <p:spPr>
          <a:xfrm>
            <a:off x="4064562" y="666516"/>
            <a:ext cx="8151986" cy="6004800"/>
          </a:xfrm>
          <a:prstGeom prst="rect">
            <a:avLst/>
          </a:prstGeom>
        </p:spPr>
      </p:pic>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smtClean="0">
                <a:solidFill>
                  <a:schemeClr val="bg2">
                    <a:lumMod val="20000"/>
                    <a:lumOff val="80000"/>
                  </a:schemeClr>
                </a:solidFill>
                <a:latin typeface="微软雅黑"/>
                <a:ea typeface="微软雅黑"/>
              </a:rPr>
              <a:t>竞争对手的失误</a:t>
            </a:r>
            <a:endParaRPr lang="zh-CN" altLang="en-US" sz="2200" dirty="0">
              <a:solidFill>
                <a:schemeClr val="bg2">
                  <a:lumMod val="20000"/>
                  <a:lumOff val="80000"/>
                </a:scheme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Freeform 5"/>
          <p:cNvSpPr>
            <a:spLocks/>
          </p:cNvSpPr>
          <p:nvPr/>
        </p:nvSpPr>
        <p:spPr bwMode="auto">
          <a:xfrm>
            <a:off x="4723738" y="2592389"/>
            <a:ext cx="1389063" cy="1998663"/>
          </a:xfrm>
          <a:custGeom>
            <a:avLst/>
            <a:gdLst>
              <a:gd name="T0" fmla="*/ 619 w 2295"/>
              <a:gd name="T1" fmla="*/ 0 h 3291"/>
              <a:gd name="T2" fmla="*/ 2295 w 2295"/>
              <a:gd name="T3" fmla="*/ 1676 h 3291"/>
              <a:gd name="T4" fmla="*/ 680 w 2295"/>
              <a:gd name="T5" fmla="*/ 3291 h 3291"/>
              <a:gd name="T6" fmla="*/ 61 w 2295"/>
              <a:gd name="T7" fmla="*/ 2671 h 3291"/>
              <a:gd name="T8" fmla="*/ 1056 w 2295"/>
              <a:gd name="T9" fmla="*/ 1676 h 3291"/>
              <a:gd name="T10" fmla="*/ 0 w 2295"/>
              <a:gd name="T11" fmla="*/ 619 h 3291"/>
              <a:gd name="T12" fmla="*/ 619 w 2295"/>
              <a:gd name="T13" fmla="*/ 0 h 3291"/>
            </a:gdLst>
            <a:ahLst/>
            <a:cxnLst>
              <a:cxn ang="0">
                <a:pos x="T0" y="T1"/>
              </a:cxn>
              <a:cxn ang="0">
                <a:pos x="T2" y="T3"/>
              </a:cxn>
              <a:cxn ang="0">
                <a:pos x="T4" y="T5"/>
              </a:cxn>
              <a:cxn ang="0">
                <a:pos x="T6" y="T7"/>
              </a:cxn>
              <a:cxn ang="0">
                <a:pos x="T8" y="T9"/>
              </a:cxn>
              <a:cxn ang="0">
                <a:pos x="T10" y="T11"/>
              </a:cxn>
              <a:cxn ang="0">
                <a:pos x="T12" y="T13"/>
              </a:cxn>
            </a:cxnLst>
            <a:rect l="0" t="0" r="r" b="b"/>
            <a:pathLst>
              <a:path w="2295" h="3291">
                <a:moveTo>
                  <a:pt x="619" y="0"/>
                </a:moveTo>
                <a:lnTo>
                  <a:pt x="2295" y="1676"/>
                </a:lnTo>
                <a:lnTo>
                  <a:pt x="680" y="3291"/>
                </a:lnTo>
                <a:lnTo>
                  <a:pt x="61" y="2671"/>
                </a:lnTo>
                <a:lnTo>
                  <a:pt x="1056" y="1676"/>
                </a:lnTo>
                <a:lnTo>
                  <a:pt x="0" y="619"/>
                </a:lnTo>
                <a:lnTo>
                  <a:pt x="6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096550" y="1565276"/>
            <a:ext cx="1919288" cy="1355725"/>
          </a:xfrm>
          <a:custGeom>
            <a:avLst/>
            <a:gdLst>
              <a:gd name="T0" fmla="*/ 0 w 3170"/>
              <a:gd name="T1" fmla="*/ 1615 h 2234"/>
              <a:gd name="T2" fmla="*/ 1616 w 3170"/>
              <a:gd name="T3" fmla="*/ 0 h 2234"/>
              <a:gd name="T4" fmla="*/ 3170 w 3170"/>
              <a:gd name="T5" fmla="*/ 1555 h 2234"/>
              <a:gd name="T6" fmla="*/ 2551 w 3170"/>
              <a:gd name="T7" fmla="*/ 2174 h 2234"/>
              <a:gd name="T8" fmla="*/ 1616 w 3170"/>
              <a:gd name="T9" fmla="*/ 1239 h 2234"/>
              <a:gd name="T10" fmla="*/ 620 w 3170"/>
              <a:gd name="T11" fmla="*/ 2234 h 2234"/>
              <a:gd name="T12" fmla="*/ 0 w 3170"/>
              <a:gd name="T13" fmla="*/ 1615 h 2234"/>
            </a:gdLst>
            <a:ahLst/>
            <a:cxnLst>
              <a:cxn ang="0">
                <a:pos x="T0" y="T1"/>
              </a:cxn>
              <a:cxn ang="0">
                <a:pos x="T2" y="T3"/>
              </a:cxn>
              <a:cxn ang="0">
                <a:pos x="T4" y="T5"/>
              </a:cxn>
              <a:cxn ang="0">
                <a:pos x="T6" y="T7"/>
              </a:cxn>
              <a:cxn ang="0">
                <a:pos x="T8" y="T9"/>
              </a:cxn>
              <a:cxn ang="0">
                <a:pos x="T10" y="T11"/>
              </a:cxn>
              <a:cxn ang="0">
                <a:pos x="T12" y="T13"/>
              </a:cxn>
            </a:cxnLst>
            <a:rect l="0" t="0" r="r" b="b"/>
            <a:pathLst>
              <a:path w="3170" h="2234">
                <a:moveTo>
                  <a:pt x="0" y="1615"/>
                </a:moveTo>
                <a:lnTo>
                  <a:pt x="1616" y="0"/>
                </a:lnTo>
                <a:lnTo>
                  <a:pt x="3170" y="1555"/>
                </a:lnTo>
                <a:lnTo>
                  <a:pt x="2551" y="2174"/>
                </a:lnTo>
                <a:lnTo>
                  <a:pt x="1616" y="1239"/>
                </a:lnTo>
                <a:lnTo>
                  <a:pt x="620" y="2234"/>
                </a:lnTo>
                <a:lnTo>
                  <a:pt x="0" y="16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060038" y="4260851"/>
            <a:ext cx="1992313" cy="1393825"/>
          </a:xfrm>
          <a:custGeom>
            <a:avLst/>
            <a:gdLst>
              <a:gd name="T0" fmla="*/ 619 w 3291"/>
              <a:gd name="T1" fmla="*/ 0 h 2295"/>
              <a:gd name="T2" fmla="*/ 1676 w 3291"/>
              <a:gd name="T3" fmla="*/ 1056 h 2295"/>
              <a:gd name="T4" fmla="*/ 2671 w 3291"/>
              <a:gd name="T5" fmla="*/ 61 h 2295"/>
              <a:gd name="T6" fmla="*/ 3291 w 3291"/>
              <a:gd name="T7" fmla="*/ 680 h 2295"/>
              <a:gd name="T8" fmla="*/ 1676 w 3291"/>
              <a:gd name="T9" fmla="*/ 2295 h 2295"/>
              <a:gd name="T10" fmla="*/ 0 w 3291"/>
              <a:gd name="T11" fmla="*/ 619 h 2295"/>
              <a:gd name="T12" fmla="*/ 619 w 3291"/>
              <a:gd name="T13" fmla="*/ 0 h 2295"/>
            </a:gdLst>
            <a:ahLst/>
            <a:cxnLst>
              <a:cxn ang="0">
                <a:pos x="T0" y="T1"/>
              </a:cxn>
              <a:cxn ang="0">
                <a:pos x="T2" y="T3"/>
              </a:cxn>
              <a:cxn ang="0">
                <a:pos x="T4" y="T5"/>
              </a:cxn>
              <a:cxn ang="0">
                <a:pos x="T6" y="T7"/>
              </a:cxn>
              <a:cxn ang="0">
                <a:pos x="T8" y="T9"/>
              </a:cxn>
              <a:cxn ang="0">
                <a:pos x="T10" y="T11"/>
              </a:cxn>
              <a:cxn ang="0">
                <a:pos x="T12" y="T13"/>
              </a:cxn>
            </a:cxnLst>
            <a:rect l="0" t="0" r="r" b="b"/>
            <a:pathLst>
              <a:path w="3291" h="2295">
                <a:moveTo>
                  <a:pt x="619" y="0"/>
                </a:moveTo>
                <a:lnTo>
                  <a:pt x="1676" y="1056"/>
                </a:lnTo>
                <a:lnTo>
                  <a:pt x="2671" y="61"/>
                </a:lnTo>
                <a:lnTo>
                  <a:pt x="3291" y="680"/>
                </a:lnTo>
                <a:lnTo>
                  <a:pt x="1676" y="2295"/>
                </a:lnTo>
                <a:lnTo>
                  <a:pt x="0" y="619"/>
                </a:lnTo>
                <a:lnTo>
                  <a:pt x="61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2036100" y="2628901"/>
            <a:ext cx="1352550" cy="1924050"/>
          </a:xfrm>
          <a:custGeom>
            <a:avLst/>
            <a:gdLst>
              <a:gd name="T0" fmla="*/ 0 w 2234"/>
              <a:gd name="T1" fmla="*/ 1616 h 3170"/>
              <a:gd name="T2" fmla="*/ 1615 w 2234"/>
              <a:gd name="T3" fmla="*/ 0 h 3170"/>
              <a:gd name="T4" fmla="*/ 2234 w 2234"/>
              <a:gd name="T5" fmla="*/ 620 h 3170"/>
              <a:gd name="T6" fmla="*/ 1239 w 2234"/>
              <a:gd name="T7" fmla="*/ 1616 h 3170"/>
              <a:gd name="T8" fmla="*/ 2174 w 2234"/>
              <a:gd name="T9" fmla="*/ 2551 h 3170"/>
              <a:gd name="T10" fmla="*/ 1555 w 2234"/>
              <a:gd name="T11" fmla="*/ 3170 h 3170"/>
              <a:gd name="T12" fmla="*/ 0 w 2234"/>
              <a:gd name="T13" fmla="*/ 1616 h 3170"/>
            </a:gdLst>
            <a:ahLst/>
            <a:cxnLst>
              <a:cxn ang="0">
                <a:pos x="T0" y="T1"/>
              </a:cxn>
              <a:cxn ang="0">
                <a:pos x="T2" y="T3"/>
              </a:cxn>
              <a:cxn ang="0">
                <a:pos x="T4" y="T5"/>
              </a:cxn>
              <a:cxn ang="0">
                <a:pos x="T6" y="T7"/>
              </a:cxn>
              <a:cxn ang="0">
                <a:pos x="T8" y="T9"/>
              </a:cxn>
              <a:cxn ang="0">
                <a:pos x="T10" y="T11"/>
              </a:cxn>
              <a:cxn ang="0">
                <a:pos x="T12" y="T13"/>
              </a:cxn>
            </a:cxnLst>
            <a:rect l="0" t="0" r="r" b="b"/>
            <a:pathLst>
              <a:path w="2234" h="3170">
                <a:moveTo>
                  <a:pt x="0" y="1616"/>
                </a:moveTo>
                <a:lnTo>
                  <a:pt x="1615" y="0"/>
                </a:lnTo>
                <a:lnTo>
                  <a:pt x="2234" y="620"/>
                </a:lnTo>
                <a:lnTo>
                  <a:pt x="1239" y="1616"/>
                </a:lnTo>
                <a:lnTo>
                  <a:pt x="2174" y="2551"/>
                </a:lnTo>
                <a:lnTo>
                  <a:pt x="1555" y="3170"/>
                </a:lnTo>
                <a:lnTo>
                  <a:pt x="0" y="16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3400135" y="3060522"/>
            <a:ext cx="1584176" cy="1200329"/>
          </a:xfrm>
          <a:prstGeom prst="rect">
            <a:avLst/>
          </a:prstGeom>
          <a:noFill/>
        </p:spPr>
        <p:txBody>
          <a:bodyPr wrap="square" rtlCol="0">
            <a:spAutoFit/>
          </a:bodyPr>
          <a:lstStyle/>
          <a:p>
            <a:pPr algn="ctr"/>
            <a:r>
              <a:rPr lang="zh-CN" altLang="en-US" dirty="0" smtClean="0">
                <a:solidFill>
                  <a:schemeClr val="tx2"/>
                </a:solidFill>
                <a:latin typeface="+mn-ea"/>
                <a:ea typeface="+mn-ea"/>
              </a:rPr>
              <a:t>竞争对手主要犯了四个错误，给我们留下了机会</a:t>
            </a:r>
            <a:endParaRPr lang="zh-CN" altLang="en-US" dirty="0">
              <a:solidFill>
                <a:schemeClr val="tx2"/>
              </a:solidFill>
              <a:latin typeface="+mn-ea"/>
              <a:ea typeface="+mn-ea"/>
            </a:endParaRPr>
          </a:p>
        </p:txBody>
      </p:sp>
      <p:sp>
        <p:nvSpPr>
          <p:cNvPr id="12" name="矩形 16"/>
          <p:cNvSpPr>
            <a:spLocks noChangeArrowheads="1"/>
          </p:cNvSpPr>
          <p:nvPr/>
        </p:nvSpPr>
        <p:spPr bwMode="auto">
          <a:xfrm>
            <a:off x="6218812" y="3344446"/>
            <a:ext cx="14637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3" name="文本框 25"/>
          <p:cNvSpPr>
            <a:spLocks noChangeArrowheads="1"/>
          </p:cNvSpPr>
          <p:nvPr/>
        </p:nvSpPr>
        <p:spPr bwMode="auto">
          <a:xfrm>
            <a:off x="6306100" y="29428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失误一</a:t>
            </a:r>
            <a:endParaRPr lang="zh-CN" altLang="en-US" b="1" dirty="0">
              <a:solidFill>
                <a:schemeClr val="tx2"/>
              </a:solidFill>
              <a:latin typeface="+mn-ea"/>
              <a:ea typeface="+mn-ea"/>
            </a:endParaRPr>
          </a:p>
        </p:txBody>
      </p:sp>
      <p:sp>
        <p:nvSpPr>
          <p:cNvPr id="14" name="矩形 16"/>
          <p:cNvSpPr>
            <a:spLocks noChangeArrowheads="1"/>
          </p:cNvSpPr>
          <p:nvPr/>
        </p:nvSpPr>
        <p:spPr bwMode="auto">
          <a:xfrm>
            <a:off x="606250" y="3255545"/>
            <a:ext cx="13876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5" name="文本框 25"/>
          <p:cNvSpPr>
            <a:spLocks noChangeArrowheads="1"/>
          </p:cNvSpPr>
          <p:nvPr/>
        </p:nvSpPr>
        <p:spPr bwMode="auto">
          <a:xfrm>
            <a:off x="705706" y="2853908"/>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失误二</a:t>
            </a:r>
            <a:endParaRPr lang="zh-CN" altLang="en-US" b="1" dirty="0">
              <a:solidFill>
                <a:schemeClr val="tx2"/>
              </a:solidFill>
              <a:latin typeface="+mn-ea"/>
              <a:ea typeface="+mn-ea"/>
            </a:endParaRPr>
          </a:p>
        </p:txBody>
      </p:sp>
      <p:sp>
        <p:nvSpPr>
          <p:cNvPr id="16" name="矩形 15"/>
          <p:cNvSpPr>
            <a:spLocks noChangeArrowheads="1"/>
          </p:cNvSpPr>
          <p:nvPr/>
        </p:nvSpPr>
        <p:spPr bwMode="auto">
          <a:xfrm>
            <a:off x="1961311" y="6017796"/>
            <a:ext cx="43447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7" name="文本框 25"/>
          <p:cNvSpPr>
            <a:spLocks noChangeArrowheads="1"/>
          </p:cNvSpPr>
          <p:nvPr/>
        </p:nvSpPr>
        <p:spPr bwMode="auto">
          <a:xfrm>
            <a:off x="3060038" y="56479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失误四</a:t>
            </a:r>
            <a:endParaRPr lang="zh-CN" altLang="en-US" b="1" dirty="0">
              <a:solidFill>
                <a:schemeClr val="tx2"/>
              </a:solidFill>
              <a:latin typeface="+mn-ea"/>
              <a:ea typeface="+mn-ea"/>
            </a:endParaRPr>
          </a:p>
        </p:txBody>
      </p:sp>
      <p:sp>
        <p:nvSpPr>
          <p:cNvPr id="18" name="矩形 17"/>
          <p:cNvSpPr>
            <a:spLocks noChangeArrowheads="1"/>
          </p:cNvSpPr>
          <p:nvPr/>
        </p:nvSpPr>
        <p:spPr bwMode="auto">
          <a:xfrm>
            <a:off x="1973040" y="1208673"/>
            <a:ext cx="4250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9" name="文本框 25"/>
          <p:cNvSpPr>
            <a:spLocks noChangeArrowheads="1"/>
          </p:cNvSpPr>
          <p:nvPr/>
        </p:nvSpPr>
        <p:spPr bwMode="auto">
          <a:xfrm>
            <a:off x="3096550" y="838786"/>
            <a:ext cx="175867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失误三</a:t>
            </a:r>
            <a:endParaRPr lang="zh-CN" altLang="en-US" b="1" dirty="0">
              <a:solidFill>
                <a:schemeClr val="tx2"/>
              </a:solidFill>
              <a:latin typeface="+mn-ea"/>
              <a:ea typeface="+mn-ea"/>
            </a:endParaRPr>
          </a:p>
        </p:txBody>
      </p:sp>
    </p:spTree>
    <p:extLst>
      <p:ext uri="{BB962C8B-B14F-4D97-AF65-F5344CB8AC3E}">
        <p14:creationId xmlns:p14="http://schemas.microsoft.com/office/powerpoint/2010/main" val="2169707121"/>
      </p:ext>
    </p:extLst>
  </p:cSld>
  <p:clrMapOvr>
    <a:masterClrMapping/>
  </p:clrMapOvr>
  <p:transition spd="slow" advTm="6158">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44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940"/>
                                </p:stCondLst>
                                <p:childTnLst>
                                  <p:par>
                                    <p:cTn id="22" presetID="2" presetClass="entr" presetSubtype="8" fill="hold" grpId="0" nodeType="afterEffect" p14:presetBounceEnd="20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20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2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20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440"/>
                                </p:stCondLst>
                                <p:childTnLst>
                                  <p:par>
                                    <p:cTn id="31" presetID="2" presetClass="entr" presetSubtype="4" fill="hold" grpId="0" nodeType="afterEffect" p14:presetBounceEnd="20000">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14:bounceEnd="20000">
                                          <p:cBhvr additive="base">
                                            <p:cTn id="33"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14:presetBounceEnd="2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20000">
                                          <p:cBhvr additive="base">
                                            <p:cTn id="37"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94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94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24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740"/>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504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44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94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44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94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94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24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740"/>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504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3005951"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团队自身对目标的重视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47" name="圆角矩形 46"/>
          <p:cNvSpPr/>
          <p:nvPr/>
        </p:nvSpPr>
        <p:spPr bwMode="auto">
          <a:xfrm>
            <a:off x="1562671" y="1837401"/>
            <a:ext cx="2775943" cy="2866762"/>
          </a:xfrm>
          <a:prstGeom prst="roundRect">
            <a:avLst>
              <a:gd name="adj" fmla="val 568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8" name="圆角矩形 47"/>
          <p:cNvSpPr/>
          <p:nvPr/>
        </p:nvSpPr>
        <p:spPr bwMode="auto">
          <a:xfrm>
            <a:off x="7737261"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9" name="矩形 26"/>
          <p:cNvSpPr>
            <a:spLocks noChangeArrowheads="1"/>
          </p:cNvSpPr>
          <p:nvPr/>
        </p:nvSpPr>
        <p:spPr bwMode="auto">
          <a:xfrm>
            <a:off x="7992927" y="2165906"/>
            <a:ext cx="2448269"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0" name="圆角矩形 49"/>
          <p:cNvSpPr/>
          <p:nvPr/>
        </p:nvSpPr>
        <p:spPr bwMode="auto">
          <a:xfrm>
            <a:off x="4611360"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51" name="矩形 50"/>
          <p:cNvSpPr>
            <a:spLocks noChangeArrowheads="1"/>
          </p:cNvSpPr>
          <p:nvPr/>
        </p:nvSpPr>
        <p:spPr bwMode="auto">
          <a:xfrm>
            <a:off x="4897709" y="2165906"/>
            <a:ext cx="2292277"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2" name="TextBox 32"/>
          <p:cNvSpPr txBox="1">
            <a:spLocks noChangeArrowheads="1"/>
          </p:cNvSpPr>
          <p:nvPr/>
        </p:nvSpPr>
        <p:spPr bwMode="auto">
          <a:xfrm>
            <a:off x="1816115" y="2196356"/>
            <a:ext cx="2314559" cy="2308324"/>
          </a:xfrm>
          <a:prstGeom prst="rect">
            <a:avLst/>
          </a:prstGeom>
          <a:noFill/>
          <a:ln w="9525">
            <a:noFill/>
            <a:miter lim="800000"/>
            <a:headEnd/>
            <a:tailEnd/>
          </a:ln>
        </p:spPr>
        <p:txBody>
          <a:bodyPr wrap="square">
            <a:spAutoFit/>
          </a:bodyPr>
          <a:lstStyle/>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p:txBody>
      </p:sp>
      <p:sp>
        <p:nvSpPr>
          <p:cNvPr id="53" name="Rectangle 20"/>
          <p:cNvSpPr>
            <a:spLocks noChangeArrowheads="1"/>
          </p:cNvSpPr>
          <p:nvPr/>
        </p:nvSpPr>
        <p:spPr bwMode="auto">
          <a:xfrm>
            <a:off x="1582468" y="5437124"/>
            <a:ext cx="8930736" cy="656172"/>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4" name="矩形 53"/>
          <p:cNvSpPr/>
          <p:nvPr/>
        </p:nvSpPr>
        <p:spPr bwMode="auto">
          <a:xfrm>
            <a:off x="3080667" y="5509132"/>
            <a:ext cx="5934337" cy="492443"/>
          </a:xfrm>
          <a:prstGeom prst="rect">
            <a:avLst/>
          </a:prstGeom>
          <a:noFill/>
          <a:scene3d>
            <a:camera prst="orthographicFront"/>
            <a:lightRig rig="threePt" dir="t"/>
          </a:scene3d>
          <a:sp3d/>
        </p:spPr>
        <p:txBody>
          <a:bodyPr>
            <a:spAutoFit/>
          </a:bodyPr>
          <a:lstStyle/>
          <a:p>
            <a:pPr algn="ctr" fontAlgn="auto">
              <a:spcBef>
                <a:spcPts val="0"/>
              </a:spcBef>
              <a:spcAft>
                <a:spcPts val="0"/>
              </a:spcAft>
              <a:tabLst>
                <a:tab pos="8521700" algn="r"/>
              </a:tabLst>
              <a:defRPr/>
            </a:pPr>
            <a:r>
              <a:rPr lang="zh-CN" altLang="en-US" sz="2600" dirty="0" smtClean="0">
                <a:solidFill>
                  <a:srgbClr val="F8F8F8"/>
                </a:solidFill>
                <a:latin typeface="微软雅黑" pitchFamily="34" charset="-122"/>
                <a:ea typeface="微软雅黑" pitchFamily="34" charset="-122"/>
              </a:rPr>
              <a:t>提前一个月完成计划，创造了多项第一</a:t>
            </a:r>
            <a:endParaRPr lang="zh-CN" altLang="en-US" sz="2600" dirty="0">
              <a:solidFill>
                <a:srgbClr val="F8F8F8"/>
              </a:solidFill>
              <a:latin typeface="微软雅黑" pitchFamily="34" charset="-122"/>
              <a:ea typeface="微软雅黑" pitchFamily="34" charset="-122"/>
            </a:endParaRPr>
          </a:p>
        </p:txBody>
      </p:sp>
      <p:sp>
        <p:nvSpPr>
          <p:cNvPr id="55" name="燕尾形 54"/>
          <p:cNvSpPr/>
          <p:nvPr/>
        </p:nvSpPr>
        <p:spPr>
          <a:xfrm rot="16200000" flipH="1" flipV="1">
            <a:off x="8927940"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6" name="圆角矩形 55"/>
          <p:cNvSpPr/>
          <p:nvPr/>
        </p:nvSpPr>
        <p:spPr>
          <a:xfrm>
            <a:off x="4611360"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7" name="圆角矩形 56"/>
          <p:cNvSpPr/>
          <p:nvPr/>
        </p:nvSpPr>
        <p:spPr>
          <a:xfrm>
            <a:off x="773726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8" name="圆角矩形 57"/>
          <p:cNvSpPr/>
          <p:nvPr/>
        </p:nvSpPr>
        <p:spPr>
          <a:xfrm>
            <a:off x="156267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9" name="矩形 58"/>
          <p:cNvSpPr>
            <a:spLocks noChangeArrowheads="1"/>
          </p:cNvSpPr>
          <p:nvPr/>
        </p:nvSpPr>
        <p:spPr bwMode="auto">
          <a:xfrm>
            <a:off x="1937645" y="1332668"/>
            <a:ext cx="212701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smtClean="0">
                <a:solidFill>
                  <a:srgbClr val="F8F8F8"/>
                </a:solidFill>
                <a:latin typeface="微软雅黑" pitchFamily="34" charset="-122"/>
                <a:ea typeface="微软雅黑" pitchFamily="34" charset="-122"/>
              </a:rPr>
              <a:t>思想步调一致</a:t>
            </a:r>
            <a:endParaRPr lang="zh-CN" altLang="en-US" sz="2400" dirty="0">
              <a:solidFill>
                <a:srgbClr val="F8F8F8"/>
              </a:solidFill>
              <a:latin typeface="微软雅黑" pitchFamily="34" charset="-122"/>
              <a:ea typeface="微软雅黑" pitchFamily="34" charset="-122"/>
            </a:endParaRPr>
          </a:p>
        </p:txBody>
      </p:sp>
      <p:sp>
        <p:nvSpPr>
          <p:cNvPr id="60" name="矩形 59"/>
          <p:cNvSpPr>
            <a:spLocks noChangeArrowheads="1"/>
          </p:cNvSpPr>
          <p:nvPr/>
        </p:nvSpPr>
        <p:spPr bwMode="auto">
          <a:xfrm>
            <a:off x="8114605" y="1332668"/>
            <a:ext cx="216024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smtClean="0">
                <a:solidFill>
                  <a:srgbClr val="F8F8F8"/>
                </a:solidFill>
                <a:latin typeface="微软雅黑" pitchFamily="34" charset="-122"/>
                <a:ea typeface="微软雅黑" pitchFamily="34" charset="-122"/>
              </a:rPr>
              <a:t>行动快捷有效</a:t>
            </a:r>
            <a:endParaRPr lang="zh-CN" altLang="en-US" sz="2400" dirty="0">
              <a:solidFill>
                <a:srgbClr val="F8F8F8"/>
              </a:solidFill>
              <a:latin typeface="微软雅黑" pitchFamily="34" charset="-122"/>
              <a:ea typeface="微软雅黑" pitchFamily="34" charset="-122"/>
            </a:endParaRPr>
          </a:p>
        </p:txBody>
      </p:sp>
      <p:sp>
        <p:nvSpPr>
          <p:cNvPr id="61" name="矩形 60"/>
          <p:cNvSpPr>
            <a:spLocks noChangeArrowheads="1"/>
          </p:cNvSpPr>
          <p:nvPr/>
        </p:nvSpPr>
        <p:spPr bwMode="auto">
          <a:xfrm>
            <a:off x="5018261" y="1332668"/>
            <a:ext cx="2016223"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smtClean="0">
                <a:solidFill>
                  <a:srgbClr val="F8F8F8"/>
                </a:solidFill>
                <a:latin typeface="微软雅黑" pitchFamily="34" charset="-122"/>
                <a:ea typeface="微软雅黑" pitchFamily="34" charset="-122"/>
              </a:rPr>
              <a:t>计划周密合理</a:t>
            </a:r>
            <a:endParaRPr lang="zh-CN" altLang="en-US" sz="2400" dirty="0">
              <a:solidFill>
                <a:srgbClr val="F8F8F8"/>
              </a:solidFill>
              <a:latin typeface="微软雅黑" pitchFamily="34" charset="-122"/>
              <a:ea typeface="微软雅黑" pitchFamily="34" charset="-122"/>
            </a:endParaRPr>
          </a:p>
        </p:txBody>
      </p:sp>
      <p:sp>
        <p:nvSpPr>
          <p:cNvPr id="62" name="燕尾形 61"/>
          <p:cNvSpPr/>
          <p:nvPr/>
        </p:nvSpPr>
        <p:spPr>
          <a:xfrm rot="16200000" flipH="1" flipV="1">
            <a:off x="5711715"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3" name="燕尾形 62"/>
          <p:cNvSpPr/>
          <p:nvPr/>
        </p:nvSpPr>
        <p:spPr>
          <a:xfrm rot="16200000" flipH="1" flipV="1">
            <a:off x="2639953"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Tree>
    <p:extLst>
      <p:ext uri="{BB962C8B-B14F-4D97-AF65-F5344CB8AC3E}">
        <p14:creationId xmlns:p14="http://schemas.microsoft.com/office/powerpoint/2010/main" val="662361885"/>
      </p:ext>
    </p:extLst>
  </p:cSld>
  <p:clrMapOvr>
    <a:masterClrMapping/>
  </p:clrMapOvr>
  <p:transition spd="slow" advTm="1102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60"/>
                            </p:stCondLst>
                            <p:childTnLst>
                              <p:par>
                                <p:cTn id="18" presetID="37"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900" decel="100000" fill="hold"/>
                                        <p:tgtEl>
                                          <p:spTgt spid="5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24" fill="hold">
                            <p:stCondLst>
                              <p:cond delay="2060"/>
                            </p:stCondLst>
                            <p:childTnLst>
                              <p:par>
                                <p:cTn id="25" presetID="37" presetClass="entr" presetSubtype="0"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900" decel="100000" fill="hold"/>
                                        <p:tgtEl>
                                          <p:spTgt spid="5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31" fill="hold">
                            <p:stCondLst>
                              <p:cond delay="3060"/>
                            </p:stCondLst>
                            <p:childTnLst>
                              <p:par>
                                <p:cTn id="32" presetID="37"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900" decel="100000" fill="hold"/>
                                        <p:tgtEl>
                                          <p:spTgt spid="5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38" fill="hold">
                            <p:stCondLst>
                              <p:cond delay="4060"/>
                            </p:stCondLst>
                            <p:childTnLst>
                              <p:par>
                                <p:cTn id="39" presetID="12" presetClass="entr" presetSubtype="4"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lide(fromBottom)">
                                      <p:cBhvr>
                                        <p:cTn id="41" dur="500"/>
                                        <p:tgtEl>
                                          <p:spTgt spid="59"/>
                                        </p:tgtEl>
                                      </p:cBhvr>
                                    </p:animEffect>
                                  </p:childTnLst>
                                </p:cTn>
                              </p:par>
                            </p:childTnLst>
                          </p:cTn>
                        </p:par>
                        <p:par>
                          <p:cTn id="42" fill="hold">
                            <p:stCondLst>
                              <p:cond delay="4560"/>
                            </p:stCondLst>
                            <p:childTnLst>
                              <p:par>
                                <p:cTn id="43" presetID="12" presetClass="entr" presetSubtype="4"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slide(fromBottom)">
                                      <p:cBhvr>
                                        <p:cTn id="45" dur="500"/>
                                        <p:tgtEl>
                                          <p:spTgt spid="61"/>
                                        </p:tgtEl>
                                      </p:cBhvr>
                                    </p:animEffect>
                                  </p:childTnLst>
                                </p:cTn>
                              </p:par>
                            </p:childTnLst>
                          </p:cTn>
                        </p:par>
                        <p:par>
                          <p:cTn id="46" fill="hold">
                            <p:stCondLst>
                              <p:cond delay="5060"/>
                            </p:stCondLst>
                            <p:childTnLst>
                              <p:par>
                                <p:cTn id="47" presetID="12" presetClass="entr" presetSubtype="4"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slide(fromBottom)">
                                      <p:cBhvr>
                                        <p:cTn id="49" dur="500"/>
                                        <p:tgtEl>
                                          <p:spTgt spid="60"/>
                                        </p:tgtEl>
                                      </p:cBhvr>
                                    </p:animEffect>
                                  </p:childTnLst>
                                </p:cTn>
                              </p:par>
                            </p:childTnLst>
                          </p:cTn>
                        </p:par>
                        <p:par>
                          <p:cTn id="50" fill="hold">
                            <p:stCondLst>
                              <p:cond delay="5560"/>
                            </p:stCondLst>
                            <p:childTnLst>
                              <p:par>
                                <p:cTn id="51" presetID="12" presetClass="entr" presetSubtype="1"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slide(fromTop)">
                                      <p:cBhvr>
                                        <p:cTn id="53" dur="500"/>
                                        <p:tgtEl>
                                          <p:spTgt spid="47"/>
                                        </p:tgtEl>
                                      </p:cBhvr>
                                    </p:animEffect>
                                  </p:childTnLst>
                                </p:cTn>
                              </p:par>
                            </p:childTnLst>
                          </p:cTn>
                        </p:par>
                        <p:par>
                          <p:cTn id="54" fill="hold">
                            <p:stCondLst>
                              <p:cond delay="6060"/>
                            </p:stCondLst>
                            <p:childTnLst>
                              <p:par>
                                <p:cTn id="55" presetID="12" presetClass="entr" presetSubtype="1"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slide(fromTop)">
                                      <p:cBhvr>
                                        <p:cTn id="57" dur="500"/>
                                        <p:tgtEl>
                                          <p:spTgt spid="50"/>
                                        </p:tgtEl>
                                      </p:cBhvr>
                                    </p:animEffect>
                                  </p:childTnLst>
                                </p:cTn>
                              </p:par>
                            </p:childTnLst>
                          </p:cTn>
                        </p:par>
                        <p:par>
                          <p:cTn id="58" fill="hold">
                            <p:stCondLst>
                              <p:cond delay="6560"/>
                            </p:stCondLst>
                            <p:childTnLst>
                              <p:par>
                                <p:cTn id="59" presetID="12" presetClass="entr" presetSubtype="1"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slide(fromTop)">
                                      <p:cBhvr>
                                        <p:cTn id="61" dur="500"/>
                                        <p:tgtEl>
                                          <p:spTgt spid="48"/>
                                        </p:tgtEl>
                                      </p:cBhvr>
                                    </p:animEffect>
                                  </p:childTnLst>
                                </p:cTn>
                              </p:par>
                            </p:childTnLst>
                          </p:cTn>
                        </p:par>
                        <p:par>
                          <p:cTn id="62" fill="hold">
                            <p:stCondLst>
                              <p:cond delay="7060"/>
                            </p:stCondLst>
                            <p:childTnLst>
                              <p:par>
                                <p:cTn id="63" presetID="49" presetClass="entr" presetSubtype="0"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 calcmode="lin" valueType="num">
                                      <p:cBhvr>
                                        <p:cTn id="67" dur="500" fill="hold"/>
                                        <p:tgtEl>
                                          <p:spTgt spid="52"/>
                                        </p:tgtEl>
                                        <p:attrNameLst>
                                          <p:attrName>style.rotation</p:attrName>
                                        </p:attrNameLst>
                                      </p:cBhvr>
                                      <p:tavLst>
                                        <p:tav tm="0">
                                          <p:val>
                                            <p:fltVal val="360"/>
                                          </p:val>
                                        </p:tav>
                                        <p:tav tm="100000">
                                          <p:val>
                                            <p:fltVal val="0"/>
                                          </p:val>
                                        </p:tav>
                                      </p:tavLst>
                                    </p:anim>
                                    <p:animEffect transition="in" filter="fade">
                                      <p:cBhvr>
                                        <p:cTn id="68" dur="500"/>
                                        <p:tgtEl>
                                          <p:spTgt spid="52"/>
                                        </p:tgtEl>
                                      </p:cBhvr>
                                    </p:animEffect>
                                  </p:childTnLst>
                                </p:cTn>
                              </p:par>
                            </p:childTnLst>
                          </p:cTn>
                        </p:par>
                        <p:par>
                          <p:cTn id="69" fill="hold">
                            <p:stCondLst>
                              <p:cond delay="7560"/>
                            </p:stCondLst>
                            <p:childTnLst>
                              <p:par>
                                <p:cTn id="70" presetID="49" presetClass="entr" presetSubtype="0"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 calcmode="lin" valueType="num">
                                      <p:cBhvr>
                                        <p:cTn id="74" dur="500" fill="hold"/>
                                        <p:tgtEl>
                                          <p:spTgt spid="51"/>
                                        </p:tgtEl>
                                        <p:attrNameLst>
                                          <p:attrName>style.rotation</p:attrName>
                                        </p:attrNameLst>
                                      </p:cBhvr>
                                      <p:tavLst>
                                        <p:tav tm="0">
                                          <p:val>
                                            <p:fltVal val="360"/>
                                          </p:val>
                                        </p:tav>
                                        <p:tav tm="100000">
                                          <p:val>
                                            <p:fltVal val="0"/>
                                          </p:val>
                                        </p:tav>
                                      </p:tavLst>
                                    </p:anim>
                                    <p:animEffect transition="in" filter="fade">
                                      <p:cBhvr>
                                        <p:cTn id="75" dur="500"/>
                                        <p:tgtEl>
                                          <p:spTgt spid="51"/>
                                        </p:tgtEl>
                                      </p:cBhvr>
                                    </p:animEffect>
                                  </p:childTnLst>
                                </p:cTn>
                              </p:par>
                            </p:childTnLst>
                          </p:cTn>
                        </p:par>
                        <p:par>
                          <p:cTn id="76" fill="hold">
                            <p:stCondLst>
                              <p:cond delay="8060"/>
                            </p:stCondLst>
                            <p:childTnLst>
                              <p:par>
                                <p:cTn id="77" presetID="49" presetClass="entr" presetSubtype="0" decel="100000"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p:cTn id="79" dur="500" fill="hold"/>
                                        <p:tgtEl>
                                          <p:spTgt spid="49"/>
                                        </p:tgtEl>
                                        <p:attrNameLst>
                                          <p:attrName>ppt_w</p:attrName>
                                        </p:attrNameLst>
                                      </p:cBhvr>
                                      <p:tavLst>
                                        <p:tav tm="0">
                                          <p:val>
                                            <p:fltVal val="0"/>
                                          </p:val>
                                        </p:tav>
                                        <p:tav tm="100000">
                                          <p:val>
                                            <p:strVal val="#ppt_w"/>
                                          </p:val>
                                        </p:tav>
                                      </p:tavLst>
                                    </p:anim>
                                    <p:anim calcmode="lin" valueType="num">
                                      <p:cBhvr>
                                        <p:cTn id="80" dur="500" fill="hold"/>
                                        <p:tgtEl>
                                          <p:spTgt spid="49"/>
                                        </p:tgtEl>
                                        <p:attrNameLst>
                                          <p:attrName>ppt_h</p:attrName>
                                        </p:attrNameLst>
                                      </p:cBhvr>
                                      <p:tavLst>
                                        <p:tav tm="0">
                                          <p:val>
                                            <p:fltVal val="0"/>
                                          </p:val>
                                        </p:tav>
                                        <p:tav tm="100000">
                                          <p:val>
                                            <p:strVal val="#ppt_h"/>
                                          </p:val>
                                        </p:tav>
                                      </p:tavLst>
                                    </p:anim>
                                    <p:anim calcmode="lin" valueType="num">
                                      <p:cBhvr>
                                        <p:cTn id="81" dur="500" fill="hold"/>
                                        <p:tgtEl>
                                          <p:spTgt spid="49"/>
                                        </p:tgtEl>
                                        <p:attrNameLst>
                                          <p:attrName>style.rotation</p:attrName>
                                        </p:attrNameLst>
                                      </p:cBhvr>
                                      <p:tavLst>
                                        <p:tav tm="0">
                                          <p:val>
                                            <p:fltVal val="360"/>
                                          </p:val>
                                        </p:tav>
                                        <p:tav tm="100000">
                                          <p:val>
                                            <p:fltVal val="0"/>
                                          </p:val>
                                        </p:tav>
                                      </p:tavLst>
                                    </p:anim>
                                    <p:animEffect transition="in" filter="fade">
                                      <p:cBhvr>
                                        <p:cTn id="82" dur="500"/>
                                        <p:tgtEl>
                                          <p:spTgt spid="49"/>
                                        </p:tgtEl>
                                      </p:cBhvr>
                                    </p:animEffect>
                                  </p:childTnLst>
                                </p:cTn>
                              </p:par>
                            </p:childTnLst>
                          </p:cTn>
                        </p:par>
                        <p:par>
                          <p:cTn id="83" fill="hold">
                            <p:stCondLst>
                              <p:cond delay="8560"/>
                            </p:stCondLst>
                            <p:childTnLst>
                              <p:par>
                                <p:cTn id="84" presetID="12" presetClass="entr" presetSubtype="1" fill="hold" grpId="0"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slide(fromTop)">
                                      <p:cBhvr>
                                        <p:cTn id="86" dur="500"/>
                                        <p:tgtEl>
                                          <p:spTgt spid="63"/>
                                        </p:tgtEl>
                                      </p:cBhvr>
                                    </p:animEffect>
                                  </p:childTnLst>
                                </p:cTn>
                              </p:par>
                            </p:childTnLst>
                          </p:cTn>
                        </p:par>
                        <p:par>
                          <p:cTn id="87" fill="hold">
                            <p:stCondLst>
                              <p:cond delay="9060"/>
                            </p:stCondLst>
                            <p:childTnLst>
                              <p:par>
                                <p:cTn id="88" presetID="12" presetClass="entr" presetSubtype="1" fill="hold" grpId="0" nodeType="after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slide(fromTop)">
                                      <p:cBhvr>
                                        <p:cTn id="90" dur="500"/>
                                        <p:tgtEl>
                                          <p:spTgt spid="62"/>
                                        </p:tgtEl>
                                      </p:cBhvr>
                                    </p:animEffect>
                                  </p:childTnLst>
                                </p:cTn>
                              </p:par>
                            </p:childTnLst>
                          </p:cTn>
                        </p:par>
                        <p:par>
                          <p:cTn id="91" fill="hold">
                            <p:stCondLst>
                              <p:cond delay="9560"/>
                            </p:stCondLst>
                            <p:childTnLst>
                              <p:par>
                                <p:cTn id="92" presetID="12" presetClass="entr" presetSubtype="1"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slide(fromTop)">
                                      <p:cBhvr>
                                        <p:cTn id="94" dur="500"/>
                                        <p:tgtEl>
                                          <p:spTgt spid="55"/>
                                        </p:tgtEl>
                                      </p:cBhvr>
                                    </p:animEffect>
                                  </p:childTnLst>
                                </p:cTn>
                              </p:par>
                            </p:childTnLst>
                          </p:cTn>
                        </p:par>
                        <p:par>
                          <p:cTn id="95" fill="hold">
                            <p:stCondLst>
                              <p:cond delay="10060"/>
                            </p:stCondLst>
                            <p:childTnLst>
                              <p:par>
                                <p:cTn id="96" presetID="53" presetClass="entr" presetSubtype="16"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500" fill="hold"/>
                                        <p:tgtEl>
                                          <p:spTgt spid="53"/>
                                        </p:tgtEl>
                                        <p:attrNameLst>
                                          <p:attrName>ppt_w</p:attrName>
                                        </p:attrNameLst>
                                      </p:cBhvr>
                                      <p:tavLst>
                                        <p:tav tm="0">
                                          <p:val>
                                            <p:fltVal val="0"/>
                                          </p:val>
                                        </p:tav>
                                        <p:tav tm="100000">
                                          <p:val>
                                            <p:strVal val="#ppt_w"/>
                                          </p:val>
                                        </p:tav>
                                      </p:tavLst>
                                    </p:anim>
                                    <p:anim calcmode="lin" valueType="num">
                                      <p:cBhvr>
                                        <p:cTn id="99" dur="500" fill="hold"/>
                                        <p:tgtEl>
                                          <p:spTgt spid="53"/>
                                        </p:tgtEl>
                                        <p:attrNameLst>
                                          <p:attrName>ppt_h</p:attrName>
                                        </p:attrNameLst>
                                      </p:cBhvr>
                                      <p:tavLst>
                                        <p:tav tm="0">
                                          <p:val>
                                            <p:fltVal val="0"/>
                                          </p:val>
                                        </p:tav>
                                        <p:tav tm="100000">
                                          <p:val>
                                            <p:strVal val="#ppt_h"/>
                                          </p:val>
                                        </p:tav>
                                      </p:tavLst>
                                    </p:anim>
                                    <p:animEffect transition="in" filter="fade">
                                      <p:cBhvr>
                                        <p:cTn id="100" dur="500"/>
                                        <p:tgtEl>
                                          <p:spTgt spid="53"/>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500" fill="hold"/>
                                        <p:tgtEl>
                                          <p:spTgt spid="54"/>
                                        </p:tgtEl>
                                        <p:attrNameLst>
                                          <p:attrName>ppt_w</p:attrName>
                                        </p:attrNameLst>
                                      </p:cBhvr>
                                      <p:tavLst>
                                        <p:tav tm="0">
                                          <p:val>
                                            <p:fltVal val="0"/>
                                          </p:val>
                                        </p:tav>
                                        <p:tav tm="100000">
                                          <p:val>
                                            <p:strVal val="#ppt_w"/>
                                          </p:val>
                                        </p:tav>
                                      </p:tavLst>
                                    </p:anim>
                                    <p:anim calcmode="lin" valueType="num">
                                      <p:cBhvr>
                                        <p:cTn id="104" dur="500" fill="hold"/>
                                        <p:tgtEl>
                                          <p:spTgt spid="54"/>
                                        </p:tgtEl>
                                        <p:attrNameLst>
                                          <p:attrName>ppt_h</p:attrName>
                                        </p:attrNameLst>
                                      </p:cBhvr>
                                      <p:tavLst>
                                        <p:tav tm="0">
                                          <p:val>
                                            <p:fltVal val="0"/>
                                          </p:val>
                                        </p:tav>
                                        <p:tav tm="100000">
                                          <p:val>
                                            <p:strVal val="#ppt_h"/>
                                          </p:val>
                                        </p:tav>
                                      </p:tavLst>
                                    </p:anim>
                                    <p:animEffect transition="in" filter="fade">
                                      <p:cBhvr>
                                        <p:cTn id="10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47" grpId="0" animBg="1"/>
      <p:bldP spid="48" grpId="0" animBg="1"/>
      <p:bldP spid="49" grpId="0"/>
      <p:bldP spid="50" grpId="0" animBg="1"/>
      <p:bldP spid="51" grpId="0"/>
      <p:bldP spid="52" grpId="0"/>
      <p:bldP spid="53" grpId="0" animBg="1"/>
      <p:bldP spid="54" grpId="0"/>
      <p:bldP spid="55" grpId="0" animBg="1"/>
      <p:bldP spid="56" grpId="0" animBg="1"/>
      <p:bldP spid="57" grpId="0" animBg="1"/>
      <p:bldP spid="58" grpId="0" animBg="1"/>
      <p:bldP spid="59" grpId="0"/>
      <p:bldP spid="60" grpId="0"/>
      <p:bldP spid="61" grpId="0"/>
      <p:bldP spid="62" grpId="0" animBg="1"/>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723823"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对市场前瞻性的认识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Freeform 6"/>
          <p:cNvSpPr>
            <a:spLocks/>
          </p:cNvSpPr>
          <p:nvPr/>
        </p:nvSpPr>
        <p:spPr bwMode="auto">
          <a:xfrm>
            <a:off x="1489868" y="1960858"/>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2"/>
          </a:solidFill>
          <a:ln>
            <a:noFill/>
          </a:ln>
        </p:spPr>
        <p:txBody>
          <a:bodyPr/>
          <a:lstStyle/>
          <a:p>
            <a:endParaRPr lang="zh-CN" altLang="en-US" dirty="0"/>
          </a:p>
        </p:txBody>
      </p:sp>
      <p:sp>
        <p:nvSpPr>
          <p:cNvPr id="8" name="Freeform 6"/>
          <p:cNvSpPr>
            <a:spLocks/>
          </p:cNvSpPr>
          <p:nvPr/>
        </p:nvSpPr>
        <p:spPr bwMode="auto">
          <a:xfrm>
            <a:off x="4721801" y="995374"/>
            <a:ext cx="3248788" cy="5412829"/>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1"/>
          </a:solidFill>
          <a:ln>
            <a:noFill/>
          </a:ln>
        </p:spPr>
        <p:txBody>
          <a:bodyPr/>
          <a:lstStyle/>
          <a:p>
            <a:endParaRPr lang="zh-CN" altLang="en-US"/>
          </a:p>
        </p:txBody>
      </p:sp>
      <p:sp>
        <p:nvSpPr>
          <p:cNvPr id="9" name="Freeform 6"/>
          <p:cNvSpPr>
            <a:spLocks/>
          </p:cNvSpPr>
          <p:nvPr/>
        </p:nvSpPr>
        <p:spPr bwMode="auto">
          <a:xfrm>
            <a:off x="8509167" y="1960857"/>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p:spPr>
        <p:txBody>
          <a:bodyPr/>
          <a:lstStyle/>
          <a:p>
            <a:endParaRPr lang="zh-CN" altLang="en-US"/>
          </a:p>
        </p:txBody>
      </p:sp>
      <p:sp>
        <p:nvSpPr>
          <p:cNvPr id="10" name="TextBox 9"/>
          <p:cNvSpPr txBox="1"/>
          <p:nvPr/>
        </p:nvSpPr>
        <p:spPr>
          <a:xfrm>
            <a:off x="5484420" y="1314963"/>
            <a:ext cx="1723549" cy="707886"/>
          </a:xfrm>
          <a:prstGeom prst="rect">
            <a:avLst/>
          </a:prstGeom>
          <a:noFill/>
        </p:spPr>
        <p:txBody>
          <a:bodyPr wrap="none" rtlCol="0">
            <a:spAutoFit/>
          </a:bodyPr>
          <a:lstStyle/>
          <a:p>
            <a:pPr algn="ctr"/>
            <a:r>
              <a:rPr lang="zh-CN" altLang="en-US" sz="2000" b="1" dirty="0" smtClean="0">
                <a:solidFill>
                  <a:srgbClr val="F8F8F8"/>
                </a:solidFill>
                <a:latin typeface="+mj-ea"/>
                <a:ea typeface="+mj-ea"/>
              </a:rPr>
              <a:t>对市场增长趋</a:t>
            </a:r>
            <a:endParaRPr lang="en-US" altLang="zh-CN" sz="2000" b="1" dirty="0" smtClean="0">
              <a:solidFill>
                <a:srgbClr val="F8F8F8"/>
              </a:solidFill>
              <a:latin typeface="+mj-ea"/>
              <a:ea typeface="+mj-ea"/>
            </a:endParaRPr>
          </a:p>
          <a:p>
            <a:pPr algn="ctr"/>
            <a:r>
              <a:rPr lang="zh-CN" altLang="en-US" sz="2000" b="1" dirty="0" smtClean="0">
                <a:solidFill>
                  <a:srgbClr val="F8F8F8"/>
                </a:solidFill>
                <a:latin typeface="+mj-ea"/>
                <a:ea typeface="+mj-ea"/>
              </a:rPr>
              <a:t>势认识正确</a:t>
            </a:r>
            <a:endParaRPr lang="zh-CN" altLang="en-US" sz="2000" b="1" dirty="0">
              <a:solidFill>
                <a:srgbClr val="F8F8F8"/>
              </a:solidFill>
              <a:latin typeface="+mj-ea"/>
              <a:ea typeface="+mj-ea"/>
            </a:endParaRPr>
          </a:p>
        </p:txBody>
      </p:sp>
      <p:sp>
        <p:nvSpPr>
          <p:cNvPr id="11" name="TextBox 10"/>
          <p:cNvSpPr txBox="1"/>
          <p:nvPr/>
        </p:nvSpPr>
        <p:spPr>
          <a:xfrm>
            <a:off x="5216524" y="2173762"/>
            <a:ext cx="2259341" cy="1569660"/>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r>
              <a:rPr lang="zh-CN" altLang="en-US" sz="1600" dirty="0">
                <a:solidFill>
                  <a:srgbClr val="F8F8F8"/>
                </a:solidFill>
                <a:latin typeface="+mn-ea"/>
                <a:ea typeface="+mn-ea"/>
              </a:rPr>
              <a:t>这里输入您的文字这里输入您的</a:t>
            </a:r>
            <a:r>
              <a:rPr lang="zh-CN" altLang="en-US" sz="1600" dirty="0" smtClean="0">
                <a:solidFill>
                  <a:srgbClr val="F8F8F8"/>
                </a:solidFill>
                <a:latin typeface="+mn-ea"/>
                <a:ea typeface="+mn-ea"/>
              </a:rPr>
              <a:t>文字这里</a:t>
            </a:r>
            <a:r>
              <a:rPr lang="zh-CN" altLang="en-US" sz="1600" dirty="0">
                <a:solidFill>
                  <a:srgbClr val="F8F8F8"/>
                </a:solidFill>
                <a:latin typeface="+mn-ea"/>
                <a:ea typeface="+mn-ea"/>
              </a:rPr>
              <a:t>输入</a:t>
            </a:r>
            <a:r>
              <a:rPr lang="zh-CN" altLang="en-US" sz="1600" dirty="0" smtClean="0">
                <a:solidFill>
                  <a:srgbClr val="F8F8F8"/>
                </a:solidFill>
                <a:latin typeface="+mn-ea"/>
                <a:ea typeface="+mn-ea"/>
              </a:rPr>
              <a:t>您</a:t>
            </a:r>
            <a:endParaRPr lang="zh-CN" altLang="en-US" sz="1600" dirty="0">
              <a:solidFill>
                <a:srgbClr val="F8F8F8"/>
              </a:solidFill>
              <a:latin typeface="+mn-ea"/>
              <a:ea typeface="+mn-ea"/>
            </a:endParaRPr>
          </a:p>
        </p:txBody>
      </p:sp>
      <p:sp>
        <p:nvSpPr>
          <p:cNvPr id="12" name="TextBox 11"/>
          <p:cNvSpPr txBox="1"/>
          <p:nvPr/>
        </p:nvSpPr>
        <p:spPr>
          <a:xfrm>
            <a:off x="2080623" y="2276834"/>
            <a:ext cx="1467068" cy="707886"/>
          </a:xfrm>
          <a:prstGeom prst="rect">
            <a:avLst/>
          </a:prstGeom>
          <a:noFill/>
        </p:spPr>
        <p:txBody>
          <a:bodyPr wrap="none" rtlCol="0">
            <a:spAutoFit/>
          </a:bodyPr>
          <a:lstStyle/>
          <a:p>
            <a:r>
              <a:rPr lang="zh-CN" altLang="en-US" sz="2000" b="1" dirty="0" smtClean="0">
                <a:solidFill>
                  <a:srgbClr val="F8F8F8"/>
                </a:solidFill>
                <a:latin typeface="+mj-ea"/>
                <a:ea typeface="+mj-ea"/>
              </a:rPr>
              <a:t>对时间节点</a:t>
            </a:r>
            <a:endParaRPr lang="en-US" altLang="zh-CN" sz="2000" b="1" dirty="0" smtClean="0">
              <a:solidFill>
                <a:srgbClr val="F8F8F8"/>
              </a:solidFill>
              <a:latin typeface="+mj-ea"/>
              <a:ea typeface="+mj-ea"/>
            </a:endParaRPr>
          </a:p>
          <a:p>
            <a:r>
              <a:rPr lang="zh-CN" altLang="en-US" sz="2000" b="1" dirty="0" smtClean="0">
                <a:solidFill>
                  <a:srgbClr val="F8F8F8"/>
                </a:solidFill>
                <a:latin typeface="+mj-ea"/>
                <a:ea typeface="+mj-ea"/>
              </a:rPr>
              <a:t>把握的准确</a:t>
            </a:r>
            <a:endParaRPr lang="zh-CN" altLang="en-US" sz="2000" b="1" dirty="0">
              <a:solidFill>
                <a:srgbClr val="F8F8F8"/>
              </a:solidFill>
              <a:latin typeface="+mj-ea"/>
              <a:ea typeface="+mj-ea"/>
            </a:endParaRPr>
          </a:p>
        </p:txBody>
      </p:sp>
      <p:sp>
        <p:nvSpPr>
          <p:cNvPr id="13" name="TextBox 12"/>
          <p:cNvSpPr txBox="1"/>
          <p:nvPr/>
        </p:nvSpPr>
        <p:spPr>
          <a:xfrm>
            <a:off x="1870897" y="3091042"/>
            <a:ext cx="1886519" cy="787523"/>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endParaRPr lang="zh-CN" altLang="en-US" sz="1600" dirty="0">
              <a:solidFill>
                <a:srgbClr val="F8F8F8"/>
              </a:solidFill>
              <a:latin typeface="+mn-ea"/>
              <a:ea typeface="+mn-ea"/>
            </a:endParaRPr>
          </a:p>
        </p:txBody>
      </p:sp>
      <p:sp>
        <p:nvSpPr>
          <p:cNvPr id="14" name="TextBox 13"/>
          <p:cNvSpPr txBox="1"/>
          <p:nvPr/>
        </p:nvSpPr>
        <p:spPr>
          <a:xfrm>
            <a:off x="9198854" y="2394167"/>
            <a:ext cx="1210588" cy="707886"/>
          </a:xfrm>
          <a:prstGeom prst="rect">
            <a:avLst/>
          </a:prstGeom>
          <a:noFill/>
        </p:spPr>
        <p:txBody>
          <a:bodyPr wrap="none" rtlCol="0">
            <a:spAutoFit/>
          </a:bodyPr>
          <a:lstStyle/>
          <a:p>
            <a:pPr algn="ctr"/>
            <a:r>
              <a:rPr lang="zh-CN" altLang="en-US" sz="2000" b="1" smtClean="0">
                <a:solidFill>
                  <a:srgbClr val="F8F8F8"/>
                </a:solidFill>
                <a:latin typeface="+mj-ea"/>
                <a:ea typeface="+mj-ea"/>
              </a:rPr>
              <a:t>操作方式</a:t>
            </a:r>
            <a:endParaRPr lang="en-US" altLang="zh-CN" sz="2000" b="1" dirty="0" smtClean="0">
              <a:solidFill>
                <a:srgbClr val="F8F8F8"/>
              </a:solidFill>
              <a:latin typeface="+mj-ea"/>
              <a:ea typeface="+mj-ea"/>
            </a:endParaRPr>
          </a:p>
          <a:p>
            <a:pPr algn="ctr"/>
            <a:r>
              <a:rPr lang="zh-CN" altLang="en-US" sz="2000" b="1" dirty="0" smtClean="0">
                <a:solidFill>
                  <a:srgbClr val="F8F8F8"/>
                </a:solidFill>
                <a:latin typeface="+mj-ea"/>
                <a:ea typeface="+mj-ea"/>
              </a:rPr>
              <a:t>正确</a:t>
            </a:r>
            <a:endParaRPr lang="zh-CN" altLang="en-US" sz="2000" b="1" dirty="0">
              <a:solidFill>
                <a:srgbClr val="F8F8F8"/>
              </a:solidFill>
              <a:latin typeface="+mj-ea"/>
              <a:ea typeface="+mj-ea"/>
            </a:endParaRPr>
          </a:p>
        </p:txBody>
      </p:sp>
      <p:sp>
        <p:nvSpPr>
          <p:cNvPr id="15" name="TextBox 14"/>
          <p:cNvSpPr txBox="1"/>
          <p:nvPr/>
        </p:nvSpPr>
        <p:spPr>
          <a:xfrm>
            <a:off x="8890198" y="3077170"/>
            <a:ext cx="1886519" cy="787523"/>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endParaRPr lang="zh-CN" altLang="en-US" sz="1600" dirty="0">
              <a:solidFill>
                <a:srgbClr val="F8F8F8"/>
              </a:solidFill>
              <a:latin typeface="+mn-ea"/>
              <a:ea typeface="+mn-ea"/>
            </a:endParaRPr>
          </a:p>
        </p:txBody>
      </p:sp>
      <p:sp>
        <p:nvSpPr>
          <p:cNvPr id="16" name="Freeform 17"/>
          <p:cNvSpPr>
            <a:spLocks noEditPoints="1"/>
          </p:cNvSpPr>
          <p:nvPr/>
        </p:nvSpPr>
        <p:spPr bwMode="auto">
          <a:xfrm>
            <a:off x="2545801" y="5036243"/>
            <a:ext cx="571785" cy="550072"/>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p:spPr>
        <p:txBody>
          <a:bodyPr/>
          <a:lstStyle/>
          <a:p>
            <a:endParaRPr lang="zh-CN" altLang="en-US"/>
          </a:p>
        </p:txBody>
      </p:sp>
      <p:sp>
        <p:nvSpPr>
          <p:cNvPr id="17" name="Freeform 8"/>
          <p:cNvSpPr>
            <a:spLocks noEditPoints="1"/>
          </p:cNvSpPr>
          <p:nvPr/>
        </p:nvSpPr>
        <p:spPr bwMode="auto">
          <a:xfrm>
            <a:off x="6082521" y="4310660"/>
            <a:ext cx="527347" cy="662870"/>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p:spPr>
        <p:txBody>
          <a:bodyPr/>
          <a:lstStyle/>
          <a:p>
            <a:endParaRPr lang="zh-CN" altLang="en-US"/>
          </a:p>
        </p:txBody>
      </p:sp>
      <p:grpSp>
        <p:nvGrpSpPr>
          <p:cNvPr id="18" name="组合 17"/>
          <p:cNvGrpSpPr/>
          <p:nvPr/>
        </p:nvGrpSpPr>
        <p:grpSpPr>
          <a:xfrm>
            <a:off x="9599313" y="4744203"/>
            <a:ext cx="620586" cy="498902"/>
            <a:chOff x="976313" y="4519613"/>
            <a:chExt cx="485775" cy="390525"/>
          </a:xfrm>
          <a:solidFill>
            <a:srgbClr val="F8F8F8"/>
          </a:solidFill>
        </p:grpSpPr>
        <p:sp>
          <p:nvSpPr>
            <p:cNvPr id="19"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0"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962561945"/>
      </p:ext>
    </p:extLst>
  </p:cSld>
  <p:clrMapOvr>
    <a:masterClrMapping/>
  </p:clrMapOvr>
  <p:transition spd="slow" advTm="397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6" presetClass="entr" presetSubtype="3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out)">
                                      <p:cBhvr>
                                        <p:cTn id="20" dur="1000"/>
                                        <p:tgtEl>
                                          <p:spTgt spid="8"/>
                                        </p:tgtEl>
                                      </p:cBhvr>
                                    </p:animEffect>
                                  </p:childTnLst>
                                </p:cTn>
                              </p:par>
                            </p:childTnLst>
                          </p:cTn>
                        </p:par>
                        <p:par>
                          <p:cTn id="21" fill="hold">
                            <p:stCondLst>
                              <p:cond delay="202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style.rotation</p:attrName>
                                        </p:attrNameLst>
                                      </p:cBhvr>
                                      <p:tavLst>
                                        <p:tav tm="0">
                                          <p:val>
                                            <p:fltVal val="90"/>
                                          </p:val>
                                        </p:tav>
                                        <p:tav tm="100000">
                                          <p:val>
                                            <p:fltVal val="0"/>
                                          </p:val>
                                        </p:tav>
                                      </p:tavLst>
                                    </p:anim>
                                    <p:animEffect transition="in" filter="fade">
                                      <p:cBhvr>
                                        <p:cTn id="39" dur="500"/>
                                        <p:tgtEl>
                                          <p:spTgt spid="17"/>
                                        </p:tgtEl>
                                      </p:cBhvr>
                                    </p:animEffect>
                                  </p:childTnLst>
                                </p:cTn>
                              </p:par>
                            </p:childTnLst>
                          </p:cTn>
                        </p:par>
                        <p:par>
                          <p:cTn id="40" fill="hold">
                            <p:stCondLst>
                              <p:cond delay="252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3020"/>
                            </p:stCondLst>
                            <p:childTnLst>
                              <p:par>
                                <p:cTn id="52" presetID="31"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 calcmode="lin" valueType="num">
                                      <p:cBhvr>
                                        <p:cTn id="56" dur="500" fill="hold"/>
                                        <p:tgtEl>
                                          <p:spTgt spid="18"/>
                                        </p:tgtEl>
                                        <p:attrNameLst>
                                          <p:attrName>style.rotation</p:attrName>
                                        </p:attrNameLst>
                                      </p:cBhvr>
                                      <p:tavLst>
                                        <p:tav tm="0">
                                          <p:val>
                                            <p:fltVal val="90"/>
                                          </p:val>
                                        </p:tav>
                                        <p:tav tm="100000">
                                          <p:val>
                                            <p:fltVal val="0"/>
                                          </p:val>
                                        </p:tav>
                                      </p:tavLst>
                                    </p:anim>
                                    <p:animEffect transition="in" filter="fade">
                                      <p:cBhvr>
                                        <p:cTn id="57" dur="500"/>
                                        <p:tgtEl>
                                          <p:spTgt spid="1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90"/>
                                          </p:val>
                                        </p:tav>
                                        <p:tav tm="100000">
                                          <p:val>
                                            <p:fltVal val="0"/>
                                          </p:val>
                                        </p:tav>
                                      </p:tavLst>
                                    </p:anim>
                                    <p:animEffect transition="in" filter="fade">
                                      <p:cBhvr>
                                        <p:cTn id="63" dur="5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 calcmode="lin" valueType="num">
                                      <p:cBhvr>
                                        <p:cTn id="68" dur="500" fill="hold"/>
                                        <p:tgtEl>
                                          <p:spTgt spid="15"/>
                                        </p:tgtEl>
                                        <p:attrNameLst>
                                          <p:attrName>style.rotation</p:attrName>
                                        </p:attrNameLst>
                                      </p:cBhvr>
                                      <p:tavLst>
                                        <p:tav tm="0">
                                          <p:val>
                                            <p:fltVal val="90"/>
                                          </p:val>
                                        </p:tav>
                                        <p:tav tm="100000">
                                          <p:val>
                                            <p:fltVal val="0"/>
                                          </p:val>
                                        </p:tav>
                                      </p:tavLst>
                                    </p:anim>
                                    <p:animEffect transition="in" filter="fade">
                                      <p:cBhvr>
                                        <p:cTn id="69" dur="500"/>
                                        <p:tgtEl>
                                          <p:spTgt spid="1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 calcmode="lin" valueType="num">
                                      <p:cBhvr>
                                        <p:cTn id="74" dur="500" fill="hold"/>
                                        <p:tgtEl>
                                          <p:spTgt spid="12"/>
                                        </p:tgtEl>
                                        <p:attrNameLst>
                                          <p:attrName>style.rotation</p:attrName>
                                        </p:attrNameLst>
                                      </p:cBhvr>
                                      <p:tavLst>
                                        <p:tav tm="0">
                                          <p:val>
                                            <p:fltVal val="90"/>
                                          </p:val>
                                        </p:tav>
                                        <p:tav tm="100000">
                                          <p:val>
                                            <p:fltVal val="0"/>
                                          </p:val>
                                        </p:tav>
                                      </p:tavLst>
                                    </p:anim>
                                    <p:animEffect transition="in" filter="fade">
                                      <p:cBhvr>
                                        <p:cTn id="75" dur="500"/>
                                        <p:tgtEl>
                                          <p:spTgt spid="12"/>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 calcmode="lin" valueType="num">
                                      <p:cBhvr>
                                        <p:cTn id="80" dur="500" fill="hold"/>
                                        <p:tgtEl>
                                          <p:spTgt spid="13"/>
                                        </p:tgtEl>
                                        <p:attrNameLst>
                                          <p:attrName>style.rotation</p:attrName>
                                        </p:attrNameLst>
                                      </p:cBhvr>
                                      <p:tavLst>
                                        <p:tav tm="0">
                                          <p:val>
                                            <p:fltVal val="90"/>
                                          </p:val>
                                        </p:tav>
                                        <p:tav tm="100000">
                                          <p:val>
                                            <p:fltVal val="0"/>
                                          </p:val>
                                        </p:tav>
                                      </p:tavLst>
                                    </p:anim>
                                    <p:animEffect transition="in" filter="fade">
                                      <p:cBhvr>
                                        <p:cTn id="81" dur="500"/>
                                        <p:tgtEl>
                                          <p:spTgt spid="13"/>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 calcmode="lin" valueType="num">
                                      <p:cBhvr>
                                        <p:cTn id="86" dur="500" fill="hold"/>
                                        <p:tgtEl>
                                          <p:spTgt spid="16"/>
                                        </p:tgtEl>
                                        <p:attrNameLst>
                                          <p:attrName>style.rotation</p:attrName>
                                        </p:attrNameLst>
                                      </p:cBhvr>
                                      <p:tavLst>
                                        <p:tav tm="0">
                                          <p:val>
                                            <p:fltVal val="90"/>
                                          </p:val>
                                        </p:tav>
                                        <p:tav tm="100000">
                                          <p:val>
                                            <p:fltVal val="0"/>
                                          </p:val>
                                        </p:tav>
                                      </p:tavLst>
                                    </p:anim>
                                    <p:animEffect transition="in" filter="fade">
                                      <p:cBhvr>
                                        <p:cTn id="8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p:bldP spid="11" grpId="0"/>
      <p:bldP spid="12" grpId="0"/>
      <p:bldP spid="13" grpId="0"/>
      <p:bldP spid="14" grpId="0"/>
      <p:bldP spid="15" grpId="0"/>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三、不足之处及原因分析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47" name="组合 46"/>
          <p:cNvGrpSpPr/>
          <p:nvPr/>
        </p:nvGrpSpPr>
        <p:grpSpPr>
          <a:xfrm>
            <a:off x="4010151" y="3305425"/>
            <a:ext cx="2930283" cy="400110"/>
            <a:chOff x="3276600" y="3624263"/>
            <a:chExt cx="2340308"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某</a:t>
              </a:r>
              <a:r>
                <a:rPr lang="zh-CN" altLang="en-US" sz="2000" dirty="0">
                  <a:solidFill>
                    <a:srgbClr val="333333"/>
                  </a:solidFill>
                  <a:ea typeface="微软雅黑" pitchFamily="34" charset="-122"/>
                </a:rPr>
                <a:t>些</a:t>
              </a:r>
              <a:r>
                <a:rPr lang="zh-CN" altLang="en-US" sz="2000" dirty="0" smtClean="0">
                  <a:solidFill>
                    <a:srgbClr val="333333"/>
                  </a:solidFill>
                  <a:ea typeface="微软雅黑" pitchFamily="34" charset="-122"/>
                </a:rPr>
                <a:t>问题认识上不足</a:t>
              </a:r>
              <a:endParaRPr lang="zh-CN" altLang="en-US" sz="2000" dirty="0">
                <a:solidFill>
                  <a:srgbClr val="333333"/>
                </a:solidFill>
                <a:ea typeface="微软雅黑" pitchFamily="34" charset="-122"/>
              </a:endParaRPr>
            </a:p>
          </p:txBody>
        </p:sp>
      </p:grpSp>
      <p:grpSp>
        <p:nvGrpSpPr>
          <p:cNvPr id="52" name="组合 51"/>
          <p:cNvGrpSpPr/>
          <p:nvPr/>
        </p:nvGrpSpPr>
        <p:grpSpPr>
          <a:xfrm>
            <a:off x="4010152" y="3712976"/>
            <a:ext cx="3186764" cy="400110"/>
            <a:chOff x="3276600" y="3624263"/>
            <a:chExt cx="2545150"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2195900"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一些目标制定脱离实际</a:t>
              </a:r>
              <a:endParaRPr lang="zh-CN" altLang="en-US" sz="2000" dirty="0">
                <a:solidFill>
                  <a:srgbClr val="333333"/>
                </a:solidFill>
                <a:ea typeface="微软雅黑" pitchFamily="34" charset="-122"/>
              </a:endParaRPr>
            </a:p>
          </p:txBody>
        </p:sp>
      </p:grpSp>
      <p:grpSp>
        <p:nvGrpSpPr>
          <p:cNvPr id="57" name="组合 56"/>
          <p:cNvGrpSpPr/>
          <p:nvPr/>
        </p:nvGrpSpPr>
        <p:grpSpPr>
          <a:xfrm>
            <a:off x="4010154" y="4132076"/>
            <a:ext cx="2417322" cy="400110"/>
            <a:chOff x="3276600" y="3624263"/>
            <a:chExt cx="1930625"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执行力有待加强</a:t>
              </a:r>
              <a:endParaRPr lang="zh-CN" altLang="en-US" sz="2000" dirty="0">
                <a:solidFill>
                  <a:srgbClr val="333333"/>
                </a:solidFill>
                <a:ea typeface="微软雅黑" pitchFamily="34" charset="-122"/>
              </a:endParaRPr>
            </a:p>
          </p:txBody>
        </p:sp>
      </p:grpSp>
      <p:grpSp>
        <p:nvGrpSpPr>
          <p:cNvPr id="62" name="组合 61"/>
          <p:cNvGrpSpPr/>
          <p:nvPr/>
        </p:nvGrpSpPr>
        <p:grpSpPr>
          <a:xfrm>
            <a:off x="7501056" y="3337228"/>
            <a:ext cx="2930283" cy="400110"/>
            <a:chOff x="3276600" y="3624263"/>
            <a:chExt cx="2340308" cy="319553"/>
          </a:xfrm>
        </p:grpSpPr>
        <p:grpSp>
          <p:nvGrpSpPr>
            <p:cNvPr id="63" name="Group 10"/>
            <p:cNvGrpSpPr>
              <a:grpSpLocks/>
            </p:cNvGrpSpPr>
            <p:nvPr/>
          </p:nvGrpSpPr>
          <p:grpSpPr bwMode="auto">
            <a:xfrm>
              <a:off x="3276600" y="3649663"/>
              <a:ext cx="282575" cy="282575"/>
              <a:chOff x="0" y="0"/>
              <a:chExt cx="2494" cy="2494"/>
            </a:xfrm>
          </p:grpSpPr>
          <p:sp>
            <p:nvSpPr>
              <p:cNvPr id="6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4"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对竞争对手分析不够</a:t>
              </a:r>
              <a:endParaRPr lang="zh-CN" altLang="en-US" sz="2000" dirty="0">
                <a:solidFill>
                  <a:srgbClr val="333333"/>
                </a:solidFill>
                <a:ea typeface="微软雅黑" pitchFamily="34" charset="-122"/>
              </a:endParaRPr>
            </a:p>
          </p:txBody>
        </p:sp>
      </p:grpSp>
      <p:grpSp>
        <p:nvGrpSpPr>
          <p:cNvPr id="67" name="组合 66"/>
          <p:cNvGrpSpPr/>
          <p:nvPr/>
        </p:nvGrpSpPr>
        <p:grpSpPr>
          <a:xfrm>
            <a:off x="7501057" y="3731966"/>
            <a:ext cx="2673803" cy="400110"/>
            <a:chOff x="3276600" y="3624263"/>
            <a:chExt cx="2135467" cy="319553"/>
          </a:xfrm>
        </p:grpSpPr>
        <p:grpSp>
          <p:nvGrpSpPr>
            <p:cNvPr id="68" name="Group 10"/>
            <p:cNvGrpSpPr>
              <a:grpSpLocks/>
            </p:cNvGrpSpPr>
            <p:nvPr/>
          </p:nvGrpSpPr>
          <p:grpSpPr bwMode="auto">
            <a:xfrm>
              <a:off x="3276600" y="3649663"/>
              <a:ext cx="282575" cy="282575"/>
              <a:chOff x="0" y="0"/>
              <a:chExt cx="2494" cy="2494"/>
            </a:xfrm>
          </p:grpSpPr>
          <p:sp>
            <p:nvSpPr>
              <p:cNvPr id="7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9"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自身能力有待提高</a:t>
              </a:r>
              <a:endParaRPr lang="zh-CN" altLang="en-US" sz="2000" dirty="0">
                <a:solidFill>
                  <a:srgbClr val="333333"/>
                </a:solidFill>
                <a:ea typeface="微软雅黑" pitchFamily="34" charset="-122"/>
              </a:endParaRPr>
            </a:p>
          </p:txBody>
        </p:sp>
      </p:grpSp>
      <p:grpSp>
        <p:nvGrpSpPr>
          <p:cNvPr id="36" name="组合 35"/>
          <p:cNvGrpSpPr>
            <a:grpSpLocks noChangeAspect="1"/>
          </p:cNvGrpSpPr>
          <p:nvPr/>
        </p:nvGrpSpPr>
        <p:grpSpPr>
          <a:xfrm>
            <a:off x="1280874" y="2307031"/>
            <a:ext cx="2095406" cy="2124000"/>
            <a:chOff x="10019977" y="-551766"/>
            <a:chExt cx="2093913" cy="2122488"/>
          </a:xfrm>
          <a:solidFill>
            <a:schemeClr val="tx1"/>
          </a:solidFill>
        </p:grpSpPr>
        <p:sp>
          <p:nvSpPr>
            <p:cNvPr id="3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54981228"/>
      </p:ext>
    </p:extLst>
  </p:cSld>
  <p:clrMapOvr>
    <a:masterClrMapping/>
  </p:clrMapOvr>
  <p:transition spd="slow" advTm="582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1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1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12" fill="hold" nodeType="withEffect">
                                  <p:stCondLst>
                                    <p:cond delay="30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0-#ppt_w/2"/>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40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0-#ppt_w/2"/>
                                          </p:val>
                                        </p:tav>
                                        <p:tav tm="100000">
                                          <p:val>
                                            <p:strVal val="#ppt_x"/>
                                          </p:val>
                                        </p:tav>
                                      </p:tavLst>
                                    </p:anim>
                                    <p:anim calcmode="lin" valueType="num">
                                      <p:cBhvr additive="base">
                                        <p:cTn id="4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00219"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复习</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面向对象</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C</a:t>
            </a:r>
            <a:r>
              <a:rPr lang="zh-CN" altLang="en-US" dirty="0" smtClean="0">
                <a:solidFill>
                  <a:srgbClr val="080808"/>
                </a:solidFill>
                <a:latin typeface="微软雅黑" pitchFamily="34" charset="-122"/>
                <a:ea typeface="微软雅黑" pitchFamily="34" charset="-122"/>
              </a:rPr>
              <a:t>语言</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面向过程</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Java</a:t>
            </a:r>
            <a:r>
              <a:rPr lang="zh-CN" altLang="en-US" dirty="0" smtClean="0">
                <a:solidFill>
                  <a:srgbClr val="080808"/>
                </a:solidFill>
                <a:latin typeface="微软雅黑" pitchFamily="34" charset="-122"/>
                <a:ea typeface="微软雅黑" pitchFamily="34" charset="-122"/>
              </a:rPr>
              <a:t>语言</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面向对象</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对象无处不在</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类与对象</a:t>
              </a:r>
              <a:endParaRPr lang="en-US" altLang="zh-CN" sz="2400" dirty="0">
                <a:solidFill>
                  <a:srgbClr val="F8F8F8"/>
                </a:solidFill>
              </a:endParaRP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类</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class</a:t>
            </a: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对象</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new</a:t>
            </a: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抽象、具体</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zh-CN" altLang="en-US" sz="2400" dirty="0" smtClean="0">
                  <a:solidFill>
                    <a:srgbClr val="F8F8F8"/>
                  </a:solidFill>
                </a:rPr>
                <a:t>构造方法</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n</a:t>
            </a:r>
            <a:r>
              <a:rPr lang="en-US" altLang="zh-CN" dirty="0" smtClean="0">
                <a:solidFill>
                  <a:srgbClr val="080808"/>
                </a:solidFill>
                <a:latin typeface="微软雅黑" pitchFamily="34" charset="-122"/>
                <a:ea typeface="微软雅黑" pitchFamily="34" charset="-122"/>
              </a:rPr>
              <a:t>ew</a:t>
            </a:r>
            <a:r>
              <a:rPr lang="zh-CN" altLang="en-US" dirty="0" smtClean="0">
                <a:solidFill>
                  <a:srgbClr val="080808"/>
                </a:solidFill>
                <a:latin typeface="微软雅黑" pitchFamily="34" charset="-122"/>
                <a:ea typeface="微软雅黑" pitchFamily="34" charset="-122"/>
              </a:rPr>
              <a:t>之后</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默认就有</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this</a:t>
            </a: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无参、有参</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垃圾回收</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585323"/>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n</a:t>
            </a:r>
            <a:r>
              <a:rPr lang="en-US" altLang="zh-CN" dirty="0" smtClean="0">
                <a:solidFill>
                  <a:srgbClr val="080808"/>
                </a:solidFill>
                <a:latin typeface="微软雅黑" pitchFamily="34" charset="-122"/>
                <a:ea typeface="微软雅黑" pitchFamily="34" charset="-122"/>
              </a:rPr>
              <a:t>ew</a:t>
            </a:r>
            <a:r>
              <a:rPr lang="zh-CN" altLang="en-US" dirty="0" smtClean="0">
                <a:solidFill>
                  <a:srgbClr val="080808"/>
                </a:solidFill>
                <a:latin typeface="微软雅黑" pitchFamily="34" charset="-122"/>
                <a:ea typeface="微软雅黑" pitchFamily="34" charset="-122"/>
              </a:rPr>
              <a:t>之后，可能会有垃圾</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自动回收</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强制回收</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err="1" smtClean="0">
                <a:solidFill>
                  <a:srgbClr val="080808"/>
                </a:solidFill>
                <a:latin typeface="微软雅黑" pitchFamily="34" charset="-122"/>
                <a:ea typeface="微软雅黑" pitchFamily="34" charset="-122"/>
              </a:rPr>
              <a:t>System.gc</a:t>
            </a:r>
            <a:r>
              <a:rPr lang="en-US" altLang="zh-CN" dirty="0" smtClean="0">
                <a:solidFill>
                  <a:srgbClr val="080808"/>
                </a:solidFill>
                <a:latin typeface="微软雅黑" pitchFamily="34" charset="-122"/>
                <a:ea typeface="微软雅黑" pitchFamily="34" charset="-122"/>
              </a:rPr>
              <a:t>()</a:t>
            </a:r>
          </a:p>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f</a:t>
            </a:r>
            <a:r>
              <a:rPr lang="en-US" altLang="zh-CN" dirty="0" smtClean="0">
                <a:solidFill>
                  <a:srgbClr val="080808"/>
                </a:solidFill>
                <a:latin typeface="微软雅黑" pitchFamily="34" charset="-122"/>
                <a:ea typeface="微软雅黑" pitchFamily="34" charset="-122"/>
              </a:rPr>
              <a:t>inalize()</a:t>
            </a:r>
            <a:endParaRPr lang="zh-CN" altLang="en-US" dirty="0" smtClean="0">
              <a:solidFill>
                <a:srgbClr val="080808"/>
              </a:solidFill>
              <a:latin typeface="微软雅黑" pitchFamily="34" charset="-122"/>
              <a:ea typeface="微软雅黑" pitchFamily="34" charset="-122"/>
            </a:endParaRP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rgbClr val="4D4D4D"/>
                </a:solidFill>
                <a:latin typeface="微软雅黑" pitchFamily="34" charset="-122"/>
                <a:ea typeface="微软雅黑" pitchFamily="34" charset="-122"/>
              </a:rPr>
              <a:t>第一次课的内容</a:t>
            </a:r>
            <a:endParaRPr lang="zh-CN" altLang="en-US" sz="240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2326850750"/>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24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74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54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04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34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84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14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64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494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44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74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chemeClr val="tx2"/>
                </a:solidFill>
                <a:latin typeface="微软雅黑"/>
                <a:ea typeface="微软雅黑"/>
              </a:rPr>
              <a:t>部分问题主观认识不足</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58" name="Freeform 5"/>
          <p:cNvSpPr>
            <a:spLocks/>
          </p:cNvSpPr>
          <p:nvPr/>
        </p:nvSpPr>
        <p:spPr bwMode="auto">
          <a:xfrm>
            <a:off x="7256915" y="659876"/>
            <a:ext cx="4582988" cy="5001372"/>
          </a:xfrm>
          <a:custGeom>
            <a:avLst/>
            <a:gdLst>
              <a:gd name="T0" fmla="*/ 17752 w 17752"/>
              <a:gd name="T1" fmla="*/ 18550 h 18550"/>
              <a:gd name="T2" fmla="*/ 16834 w 17752"/>
              <a:gd name="T3" fmla="*/ 18494 h 18550"/>
              <a:gd name="T4" fmla="*/ 15927 w 17752"/>
              <a:gd name="T5" fmla="*/ 18393 h 18550"/>
              <a:gd name="T6" fmla="*/ 15034 w 17752"/>
              <a:gd name="T7" fmla="*/ 18251 h 18550"/>
              <a:gd name="T8" fmla="*/ 14158 w 17752"/>
              <a:gd name="T9" fmla="*/ 18064 h 18550"/>
              <a:gd name="T10" fmla="*/ 13295 w 17752"/>
              <a:gd name="T11" fmla="*/ 17838 h 18550"/>
              <a:gd name="T12" fmla="*/ 12451 w 17752"/>
              <a:gd name="T13" fmla="*/ 17571 h 18550"/>
              <a:gd name="T14" fmla="*/ 11625 w 17752"/>
              <a:gd name="T15" fmla="*/ 17265 h 18550"/>
              <a:gd name="T16" fmla="*/ 10818 w 17752"/>
              <a:gd name="T17" fmla="*/ 16922 h 18550"/>
              <a:gd name="T18" fmla="*/ 10031 w 17752"/>
              <a:gd name="T19" fmla="*/ 16541 h 18550"/>
              <a:gd name="T20" fmla="*/ 9264 w 17752"/>
              <a:gd name="T21" fmla="*/ 16126 h 18550"/>
              <a:gd name="T22" fmla="*/ 8521 w 17752"/>
              <a:gd name="T23" fmla="*/ 15675 h 18550"/>
              <a:gd name="T24" fmla="*/ 7801 w 17752"/>
              <a:gd name="T25" fmla="*/ 15190 h 18550"/>
              <a:gd name="T26" fmla="*/ 7106 w 17752"/>
              <a:gd name="T27" fmla="*/ 14674 h 18550"/>
              <a:gd name="T28" fmla="*/ 6436 w 17752"/>
              <a:gd name="T29" fmla="*/ 14126 h 18550"/>
              <a:gd name="T30" fmla="*/ 5793 w 17752"/>
              <a:gd name="T31" fmla="*/ 13547 h 18550"/>
              <a:gd name="T32" fmla="*/ 5178 w 17752"/>
              <a:gd name="T33" fmla="*/ 12940 h 18550"/>
              <a:gd name="T34" fmla="*/ 4591 w 17752"/>
              <a:gd name="T35" fmla="*/ 12304 h 18550"/>
              <a:gd name="T36" fmla="*/ 4035 w 17752"/>
              <a:gd name="T37" fmla="*/ 11642 h 18550"/>
              <a:gd name="T38" fmla="*/ 3509 w 17752"/>
              <a:gd name="T39" fmla="*/ 10954 h 18550"/>
              <a:gd name="T40" fmla="*/ 3017 w 17752"/>
              <a:gd name="T41" fmla="*/ 10241 h 18550"/>
              <a:gd name="T42" fmla="*/ 2556 w 17752"/>
              <a:gd name="T43" fmla="*/ 9503 h 18550"/>
              <a:gd name="T44" fmla="*/ 2131 w 17752"/>
              <a:gd name="T45" fmla="*/ 8743 h 18550"/>
              <a:gd name="T46" fmla="*/ 1740 w 17752"/>
              <a:gd name="T47" fmla="*/ 7961 h 18550"/>
              <a:gd name="T48" fmla="*/ 1387 w 17752"/>
              <a:gd name="T49" fmla="*/ 7160 h 18550"/>
              <a:gd name="T50" fmla="*/ 1070 w 17752"/>
              <a:gd name="T51" fmla="*/ 6338 h 18550"/>
              <a:gd name="T52" fmla="*/ 793 w 17752"/>
              <a:gd name="T53" fmla="*/ 5499 h 18550"/>
              <a:gd name="T54" fmla="*/ 555 w 17752"/>
              <a:gd name="T55" fmla="*/ 4642 h 18550"/>
              <a:gd name="T56" fmla="*/ 358 w 17752"/>
              <a:gd name="T57" fmla="*/ 3768 h 18550"/>
              <a:gd name="T58" fmla="*/ 203 w 17752"/>
              <a:gd name="T59" fmla="*/ 2880 h 18550"/>
              <a:gd name="T60" fmla="*/ 90 w 17752"/>
              <a:gd name="T61" fmla="*/ 1978 h 18550"/>
              <a:gd name="T62" fmla="*/ 23 w 17752"/>
              <a:gd name="T63" fmla="*/ 1062 h 18550"/>
              <a:gd name="T64" fmla="*/ 0 w 17752"/>
              <a:gd name="T65" fmla="*/ 136 h 18550"/>
              <a:gd name="T66" fmla="*/ 0 w 17752"/>
              <a:gd name="T67" fmla="*/ 101 h 18550"/>
              <a:gd name="T68" fmla="*/ 1 w 17752"/>
              <a:gd name="T69" fmla="*/ 67 h 18550"/>
              <a:gd name="T70" fmla="*/ 1 w 17752"/>
              <a:gd name="T71" fmla="*/ 34 h 18550"/>
              <a:gd name="T72" fmla="*/ 1 w 17752"/>
              <a:gd name="T73" fmla="*/ 0 h 18550"/>
              <a:gd name="T74" fmla="*/ 17752 w 17752"/>
              <a:gd name="T75" fmla="*/ 0 h 18550"/>
              <a:gd name="T76" fmla="*/ 17752 w 17752"/>
              <a:gd name="T77" fmla="*/ 18550 h 18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52" h="18550">
                <a:moveTo>
                  <a:pt x="17752" y="18550"/>
                </a:moveTo>
                <a:lnTo>
                  <a:pt x="16834" y="18494"/>
                </a:lnTo>
                <a:lnTo>
                  <a:pt x="15927" y="18393"/>
                </a:lnTo>
                <a:lnTo>
                  <a:pt x="15034" y="18251"/>
                </a:lnTo>
                <a:lnTo>
                  <a:pt x="14158" y="18064"/>
                </a:lnTo>
                <a:lnTo>
                  <a:pt x="13295" y="17838"/>
                </a:lnTo>
                <a:lnTo>
                  <a:pt x="12451" y="17571"/>
                </a:lnTo>
                <a:lnTo>
                  <a:pt x="11625" y="17265"/>
                </a:lnTo>
                <a:lnTo>
                  <a:pt x="10818" y="16922"/>
                </a:lnTo>
                <a:lnTo>
                  <a:pt x="10031" y="16541"/>
                </a:lnTo>
                <a:lnTo>
                  <a:pt x="9264" y="16126"/>
                </a:lnTo>
                <a:lnTo>
                  <a:pt x="8521" y="15675"/>
                </a:lnTo>
                <a:lnTo>
                  <a:pt x="7801" y="15190"/>
                </a:lnTo>
                <a:lnTo>
                  <a:pt x="7106" y="14674"/>
                </a:lnTo>
                <a:lnTo>
                  <a:pt x="6436" y="14126"/>
                </a:lnTo>
                <a:lnTo>
                  <a:pt x="5793" y="13547"/>
                </a:lnTo>
                <a:lnTo>
                  <a:pt x="5178" y="12940"/>
                </a:lnTo>
                <a:lnTo>
                  <a:pt x="4591" y="12304"/>
                </a:lnTo>
                <a:lnTo>
                  <a:pt x="4035" y="11642"/>
                </a:lnTo>
                <a:lnTo>
                  <a:pt x="3509" y="10954"/>
                </a:lnTo>
                <a:lnTo>
                  <a:pt x="3017" y="10241"/>
                </a:lnTo>
                <a:lnTo>
                  <a:pt x="2556" y="9503"/>
                </a:lnTo>
                <a:lnTo>
                  <a:pt x="2131" y="8743"/>
                </a:lnTo>
                <a:lnTo>
                  <a:pt x="1740" y="7961"/>
                </a:lnTo>
                <a:lnTo>
                  <a:pt x="1387" y="7160"/>
                </a:lnTo>
                <a:lnTo>
                  <a:pt x="1070" y="6338"/>
                </a:lnTo>
                <a:lnTo>
                  <a:pt x="793" y="5499"/>
                </a:lnTo>
                <a:lnTo>
                  <a:pt x="555" y="4642"/>
                </a:lnTo>
                <a:lnTo>
                  <a:pt x="358" y="3768"/>
                </a:lnTo>
                <a:lnTo>
                  <a:pt x="203" y="2880"/>
                </a:lnTo>
                <a:lnTo>
                  <a:pt x="90" y="1978"/>
                </a:lnTo>
                <a:lnTo>
                  <a:pt x="23" y="1062"/>
                </a:lnTo>
                <a:lnTo>
                  <a:pt x="0" y="136"/>
                </a:lnTo>
                <a:lnTo>
                  <a:pt x="0" y="101"/>
                </a:lnTo>
                <a:lnTo>
                  <a:pt x="1" y="67"/>
                </a:lnTo>
                <a:lnTo>
                  <a:pt x="1" y="34"/>
                </a:lnTo>
                <a:lnTo>
                  <a:pt x="1" y="0"/>
                </a:lnTo>
                <a:lnTo>
                  <a:pt x="17752" y="0"/>
                </a:lnTo>
                <a:lnTo>
                  <a:pt x="17752" y="18550"/>
                </a:lnTo>
                <a:close/>
              </a:path>
            </a:pathLst>
          </a:custGeom>
          <a:blipFill>
            <a:blip r:embed="rId3"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9" name="Group 8"/>
          <p:cNvGrpSpPr>
            <a:grpSpLocks/>
          </p:cNvGrpSpPr>
          <p:nvPr/>
        </p:nvGrpSpPr>
        <p:grpSpPr bwMode="auto">
          <a:xfrm>
            <a:off x="6360567" y="758596"/>
            <a:ext cx="1500478" cy="1500478"/>
            <a:chOff x="0" y="0"/>
            <a:chExt cx="2101515" cy="2101515"/>
          </a:xfrm>
        </p:grpSpPr>
        <p:sp>
          <p:nvSpPr>
            <p:cNvPr id="60"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2" name="Group 8"/>
          <p:cNvGrpSpPr>
            <a:grpSpLocks/>
          </p:cNvGrpSpPr>
          <p:nvPr/>
        </p:nvGrpSpPr>
        <p:grpSpPr bwMode="auto">
          <a:xfrm>
            <a:off x="7196914" y="2936718"/>
            <a:ext cx="1500478" cy="1500478"/>
            <a:chOff x="0" y="0"/>
            <a:chExt cx="2101515" cy="2101515"/>
          </a:xfrm>
        </p:grpSpPr>
        <p:sp>
          <p:nvSpPr>
            <p:cNvPr id="63" name="椭圆 3"/>
            <p:cNvSpPr>
              <a:spLocks noChangeArrowheads="1"/>
            </p:cNvSpPr>
            <p:nvPr/>
          </p:nvSpPr>
          <p:spPr bwMode="auto">
            <a:xfrm>
              <a:off x="0" y="0"/>
              <a:ext cx="2101515" cy="210151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4"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5" name="Group 8"/>
          <p:cNvGrpSpPr>
            <a:grpSpLocks/>
          </p:cNvGrpSpPr>
          <p:nvPr/>
        </p:nvGrpSpPr>
        <p:grpSpPr bwMode="auto">
          <a:xfrm>
            <a:off x="8875568" y="4650969"/>
            <a:ext cx="1500478" cy="1500478"/>
            <a:chOff x="0" y="0"/>
            <a:chExt cx="2101515" cy="2101515"/>
          </a:xfrm>
        </p:grpSpPr>
        <p:sp>
          <p:nvSpPr>
            <p:cNvPr id="66" name="椭圆 3"/>
            <p:cNvSpPr>
              <a:spLocks noChangeArrowheads="1"/>
            </p:cNvSpPr>
            <p:nvPr/>
          </p:nvSpPr>
          <p:spPr bwMode="auto">
            <a:xfrm>
              <a:off x="0" y="0"/>
              <a:ext cx="2101515" cy="21015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7"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68" name="弧形 67"/>
          <p:cNvSpPr/>
          <p:nvPr/>
        </p:nvSpPr>
        <p:spPr bwMode="auto">
          <a:xfrm>
            <a:off x="6710449" y="1340684"/>
            <a:ext cx="1656184" cy="1656184"/>
          </a:xfrm>
          <a:prstGeom prst="arc">
            <a:avLst>
              <a:gd name="adj1" fmla="val 5989544"/>
              <a:gd name="adj2" fmla="val 10739822"/>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9" name="弧形 68"/>
          <p:cNvSpPr/>
          <p:nvPr/>
        </p:nvSpPr>
        <p:spPr bwMode="auto">
          <a:xfrm>
            <a:off x="7972534" y="3525572"/>
            <a:ext cx="1656184" cy="1656184"/>
          </a:xfrm>
          <a:prstGeom prst="arc">
            <a:avLst>
              <a:gd name="adj1" fmla="val 5417681"/>
              <a:gd name="adj2" fmla="val 9956679"/>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0" name="TextBox 69"/>
          <p:cNvSpPr txBox="1"/>
          <p:nvPr/>
        </p:nvSpPr>
        <p:spPr>
          <a:xfrm>
            <a:off x="6530429" y="1185669"/>
            <a:ext cx="1214830" cy="646331"/>
          </a:xfrm>
          <a:prstGeom prst="rect">
            <a:avLst/>
          </a:prstGeom>
          <a:noFill/>
        </p:spPr>
        <p:txBody>
          <a:bodyPr wrap="square" rtlCol="0">
            <a:spAutoFit/>
          </a:bodyPr>
          <a:lstStyle/>
          <a:p>
            <a:pPr algn="ctr"/>
            <a:r>
              <a:rPr lang="zh-CN" altLang="en-US" dirty="0" smtClean="0">
                <a:solidFill>
                  <a:srgbClr val="F8F8F8"/>
                </a:solidFill>
                <a:latin typeface="+mn-ea"/>
                <a:ea typeface="+mn-ea"/>
              </a:rPr>
              <a:t>部分问题认识不足</a:t>
            </a:r>
            <a:endParaRPr lang="zh-CN" altLang="en-US" dirty="0">
              <a:solidFill>
                <a:srgbClr val="F8F8F8"/>
              </a:solidFill>
              <a:latin typeface="+mn-ea"/>
              <a:ea typeface="+mn-ea"/>
            </a:endParaRPr>
          </a:p>
        </p:txBody>
      </p:sp>
      <p:sp>
        <p:nvSpPr>
          <p:cNvPr id="71" name="TextBox 70"/>
          <p:cNvSpPr txBox="1"/>
          <p:nvPr/>
        </p:nvSpPr>
        <p:spPr>
          <a:xfrm>
            <a:off x="7417068" y="3259154"/>
            <a:ext cx="1180178" cy="923330"/>
          </a:xfrm>
          <a:prstGeom prst="rect">
            <a:avLst/>
          </a:prstGeom>
          <a:noFill/>
        </p:spPr>
        <p:txBody>
          <a:bodyPr wrap="square" rtlCol="0">
            <a:spAutoFit/>
          </a:bodyPr>
          <a:lstStyle/>
          <a:p>
            <a:pPr algn="ctr"/>
            <a:r>
              <a:rPr lang="zh-CN" altLang="en-US" dirty="0" smtClean="0">
                <a:solidFill>
                  <a:srgbClr val="F8F8F8"/>
                </a:solidFill>
                <a:latin typeface="+mn-ea"/>
                <a:ea typeface="+mn-ea"/>
              </a:rPr>
              <a:t>行动迟缓甚至没有行动</a:t>
            </a:r>
            <a:endParaRPr lang="zh-CN" altLang="en-US" dirty="0">
              <a:solidFill>
                <a:srgbClr val="F8F8F8"/>
              </a:solidFill>
              <a:latin typeface="+mn-ea"/>
              <a:ea typeface="+mn-ea"/>
            </a:endParaRPr>
          </a:p>
        </p:txBody>
      </p:sp>
      <p:sp>
        <p:nvSpPr>
          <p:cNvPr id="72" name="TextBox 71"/>
          <p:cNvSpPr txBox="1"/>
          <p:nvPr/>
        </p:nvSpPr>
        <p:spPr>
          <a:xfrm>
            <a:off x="8957811" y="4939543"/>
            <a:ext cx="1200968" cy="923330"/>
          </a:xfrm>
          <a:prstGeom prst="rect">
            <a:avLst/>
          </a:prstGeom>
          <a:noFill/>
        </p:spPr>
        <p:txBody>
          <a:bodyPr wrap="square" rtlCol="0">
            <a:spAutoFit/>
          </a:bodyPr>
          <a:lstStyle/>
          <a:p>
            <a:pPr algn="ctr"/>
            <a:r>
              <a:rPr lang="zh-CN" altLang="en-US" dirty="0" smtClean="0">
                <a:solidFill>
                  <a:srgbClr val="F8F8F8"/>
                </a:solidFill>
                <a:latin typeface="+mn-ea"/>
                <a:ea typeface="+mn-ea"/>
              </a:rPr>
              <a:t>导致被动给对手留有空间</a:t>
            </a:r>
            <a:endParaRPr lang="zh-CN" altLang="en-US" dirty="0">
              <a:solidFill>
                <a:srgbClr val="F8F8F8"/>
              </a:solidFill>
              <a:latin typeface="+mn-ea"/>
              <a:ea typeface="+mn-ea"/>
            </a:endParaRPr>
          </a:p>
        </p:txBody>
      </p:sp>
      <p:sp>
        <p:nvSpPr>
          <p:cNvPr id="73" name="TextBox 72"/>
          <p:cNvSpPr txBox="1"/>
          <p:nvPr/>
        </p:nvSpPr>
        <p:spPr>
          <a:xfrm>
            <a:off x="913805" y="5171537"/>
            <a:ext cx="7899324" cy="923330"/>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这里输入简要说明文字或列举事例</a:t>
            </a:r>
          </a:p>
          <a:p>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这里输入简要说明文字或列举事例</a:t>
            </a:r>
          </a:p>
          <a:p>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4" name="TextBox 73"/>
          <p:cNvSpPr txBox="1"/>
          <p:nvPr/>
        </p:nvSpPr>
        <p:spPr>
          <a:xfrm>
            <a:off x="913805" y="3110743"/>
            <a:ext cx="6008215" cy="1200329"/>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5" name="TextBox 74"/>
          <p:cNvSpPr txBox="1"/>
          <p:nvPr/>
        </p:nvSpPr>
        <p:spPr>
          <a:xfrm>
            <a:off x="913805" y="1281942"/>
            <a:ext cx="5272143" cy="923330"/>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a:t>
            </a:r>
            <a:r>
              <a:rPr lang="zh-CN" altLang="en-US" dirty="0" smtClean="0">
                <a:solidFill>
                  <a:schemeClr val="tx2"/>
                </a:solidFill>
                <a:latin typeface="+mn-ea"/>
                <a:ea typeface="+mn-ea"/>
              </a:rPr>
              <a:t>输入</a:t>
            </a:r>
            <a:endParaRPr lang="zh-CN" altLang="en-US" dirty="0">
              <a:solidFill>
                <a:schemeClr val="tx2"/>
              </a:solidFill>
              <a:latin typeface="+mn-ea"/>
              <a:ea typeface="+mn-ea"/>
            </a:endParaRPr>
          </a:p>
        </p:txBody>
      </p:sp>
      <p:sp>
        <p:nvSpPr>
          <p:cNvPr id="76" name="Freeform 6"/>
          <p:cNvSpPr>
            <a:spLocks/>
          </p:cNvSpPr>
          <p:nvPr/>
        </p:nvSpPr>
        <p:spPr bwMode="auto">
          <a:xfrm flipH="1">
            <a:off x="0" y="2165425"/>
            <a:ext cx="266892"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Tree>
    <p:extLst>
      <p:ext uri="{BB962C8B-B14F-4D97-AF65-F5344CB8AC3E}">
        <p14:creationId xmlns:p14="http://schemas.microsoft.com/office/powerpoint/2010/main" val="165473972"/>
      </p:ext>
    </p:extLst>
  </p:cSld>
  <p:clrMapOvr>
    <a:masterClrMapping/>
  </p:clrMapOvr>
  <p:transition spd="slow" advTm="75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98855 3.7037E-6 L -2.10095E-6 3.7037E-6 " pathEditMode="relative" rAng="0" ptsTypes="AA">
                                      <p:cBhvr>
                                        <p:cTn id="12" dur="1000" fill="hold"/>
                                        <p:tgtEl>
                                          <p:spTgt spid="84"/>
                                        </p:tgtEl>
                                        <p:attrNameLst>
                                          <p:attrName>ppt_x</p:attrName>
                                          <p:attrName>ppt_y</p:attrName>
                                        </p:attrNameLst>
                                      </p:cBhvr>
                                      <p:rCtr x="49421"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560"/>
                            </p:stCondLst>
                            <p:childTnLst>
                              <p:par>
                                <p:cTn id="27" presetID="47"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3560"/>
                            </p:stCondLst>
                            <p:childTnLst>
                              <p:par>
                                <p:cTn id="33" presetID="21"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heel(1)">
                                      <p:cBhvr>
                                        <p:cTn id="35" dur="500"/>
                                        <p:tgtEl>
                                          <p:spTgt spid="5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heel(1)">
                                      <p:cBhvr>
                                        <p:cTn id="38" dur="500"/>
                                        <p:tgtEl>
                                          <p:spTgt spid="70"/>
                                        </p:tgtEl>
                                      </p:cBhvr>
                                    </p:animEffect>
                                  </p:childTnLst>
                                </p:cTn>
                              </p:par>
                            </p:childTnLst>
                          </p:cTn>
                        </p:par>
                        <p:par>
                          <p:cTn id="39" fill="hold">
                            <p:stCondLst>
                              <p:cond delay="4060"/>
                            </p:stCondLst>
                            <p:childTnLst>
                              <p:par>
                                <p:cTn id="40" presetID="22" presetClass="entr" presetSubtype="2"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right)">
                                      <p:cBhvr>
                                        <p:cTn id="42" dur="400"/>
                                        <p:tgtEl>
                                          <p:spTgt spid="75"/>
                                        </p:tgtEl>
                                      </p:cBhvr>
                                    </p:animEffect>
                                  </p:childTnLst>
                                </p:cTn>
                              </p:par>
                            </p:childTnLst>
                          </p:cTn>
                        </p:par>
                        <p:par>
                          <p:cTn id="43" fill="hold">
                            <p:stCondLst>
                              <p:cond delay="4460"/>
                            </p:stCondLst>
                            <p:childTnLst>
                              <p:par>
                                <p:cTn id="44" presetID="22" presetClass="entr" presetSubtype="1"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up)">
                                      <p:cBhvr>
                                        <p:cTn id="46" dur="500"/>
                                        <p:tgtEl>
                                          <p:spTgt spid="68"/>
                                        </p:tgtEl>
                                      </p:cBhvr>
                                    </p:animEffect>
                                  </p:childTnLst>
                                </p:cTn>
                              </p:par>
                            </p:childTnLst>
                          </p:cTn>
                        </p:par>
                        <p:par>
                          <p:cTn id="47" fill="hold">
                            <p:stCondLst>
                              <p:cond delay="4960"/>
                            </p:stCondLst>
                            <p:childTnLst>
                              <p:par>
                                <p:cTn id="48" presetID="21" presetClass="entr" presetSubtype="1"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heel(1)">
                                      <p:cBhvr>
                                        <p:cTn id="50" dur="500"/>
                                        <p:tgtEl>
                                          <p:spTgt spid="71"/>
                                        </p:tgtEl>
                                      </p:cBhvr>
                                    </p:animEffect>
                                  </p:childTnLst>
                                </p:cTn>
                              </p:par>
                              <p:par>
                                <p:cTn id="51" presetID="21" presetClass="entr" presetSubtype="1"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heel(1)">
                                      <p:cBhvr>
                                        <p:cTn id="53" dur="500"/>
                                        <p:tgtEl>
                                          <p:spTgt spid="62"/>
                                        </p:tgtEl>
                                      </p:cBhvr>
                                    </p:animEffect>
                                  </p:childTnLst>
                                </p:cTn>
                              </p:par>
                            </p:childTnLst>
                          </p:cTn>
                        </p:par>
                        <p:par>
                          <p:cTn id="54" fill="hold">
                            <p:stCondLst>
                              <p:cond delay="5460"/>
                            </p:stCondLst>
                            <p:childTnLst>
                              <p:par>
                                <p:cTn id="55" presetID="22" presetClass="entr" presetSubtype="2"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400"/>
                                        <p:tgtEl>
                                          <p:spTgt spid="74"/>
                                        </p:tgtEl>
                                      </p:cBhvr>
                                    </p:animEffect>
                                  </p:childTnLst>
                                </p:cTn>
                              </p:par>
                            </p:childTnLst>
                          </p:cTn>
                        </p:par>
                        <p:par>
                          <p:cTn id="58" fill="hold">
                            <p:stCondLst>
                              <p:cond delay="5860"/>
                            </p:stCondLst>
                            <p:childTnLst>
                              <p:par>
                                <p:cTn id="59" presetID="22" presetClass="entr" presetSubtype="1"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6360"/>
                            </p:stCondLst>
                            <p:childTnLst>
                              <p:par>
                                <p:cTn id="63" presetID="21" presetClass="entr" presetSubtype="1"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heel(1)">
                                      <p:cBhvr>
                                        <p:cTn id="65" dur="500"/>
                                        <p:tgtEl>
                                          <p:spTgt spid="72"/>
                                        </p:tgtEl>
                                      </p:cBhvr>
                                    </p:animEffect>
                                  </p:childTnLst>
                                </p:cTn>
                              </p:par>
                              <p:par>
                                <p:cTn id="66" presetID="21" presetClass="entr" presetSubtype="1"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heel(1)">
                                      <p:cBhvr>
                                        <p:cTn id="68" dur="500"/>
                                        <p:tgtEl>
                                          <p:spTgt spid="65"/>
                                        </p:tgtEl>
                                      </p:cBhvr>
                                    </p:animEffect>
                                  </p:childTnLst>
                                </p:cTn>
                              </p:par>
                            </p:childTnLst>
                          </p:cTn>
                        </p:par>
                        <p:par>
                          <p:cTn id="69" fill="hold">
                            <p:stCondLst>
                              <p:cond delay="6860"/>
                            </p:stCondLst>
                            <p:childTnLst>
                              <p:par>
                                <p:cTn id="70" presetID="22" presetClass="entr" presetSubtype="2"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right)">
                                      <p:cBhvr>
                                        <p:cTn id="72" dur="4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83" grpId="0" animBg="1"/>
      <p:bldP spid="4" grpId="0" animBg="1"/>
      <p:bldP spid="58" grpId="0" animBg="1"/>
      <p:bldP spid="68" grpId="0" animBg="1"/>
      <p:bldP spid="69" grpId="0" animBg="1"/>
      <p:bldP spid="70" grpId="0"/>
      <p:bldP spid="71" grpId="0"/>
      <p:bldP spid="72" grpId="0"/>
      <p:bldP spid="73" grpId="0"/>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rgbClr val="333333"/>
                </a:solidFill>
                <a:latin typeface="微软雅黑"/>
                <a:ea typeface="微软雅黑"/>
              </a:rPr>
              <a:t>部分计划制定脱离现实</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22" name="Freeform 6"/>
          <p:cNvSpPr>
            <a:spLocks/>
          </p:cNvSpPr>
          <p:nvPr/>
        </p:nvSpPr>
        <p:spPr bwMode="auto">
          <a:xfrm>
            <a:off x="612556" y="1412776"/>
            <a:ext cx="4138908" cy="4938068"/>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4005401" y="3107804"/>
            <a:ext cx="2740007" cy="3269060"/>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椭圆 23"/>
          <p:cNvSpPr/>
          <p:nvPr/>
        </p:nvSpPr>
        <p:spPr bwMode="auto">
          <a:xfrm>
            <a:off x="3829128" y="1700808"/>
            <a:ext cx="936104" cy="936104"/>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椭圆 24"/>
          <p:cNvSpPr/>
          <p:nvPr/>
        </p:nvSpPr>
        <p:spPr bwMode="auto">
          <a:xfrm>
            <a:off x="6171414" y="3429000"/>
            <a:ext cx="782712" cy="782712"/>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3829947" y="1891861"/>
            <a:ext cx="952505" cy="553998"/>
          </a:xfrm>
          <a:prstGeom prst="rect">
            <a:avLst/>
          </a:prstGeom>
          <a:noFill/>
        </p:spPr>
        <p:txBody>
          <a:bodyPr wrap="none" rtlCol="0">
            <a:spAutoFit/>
          </a:bodyPr>
          <a:lstStyle/>
          <a:p>
            <a:r>
              <a:rPr lang="en-US" altLang="zh-CN" sz="3000" dirty="0" smtClean="0">
                <a:solidFill>
                  <a:srgbClr val="F8F8F8"/>
                </a:solidFill>
              </a:rPr>
              <a:t>75%</a:t>
            </a:r>
            <a:endParaRPr lang="zh-CN" altLang="en-US" sz="3000" dirty="0">
              <a:solidFill>
                <a:srgbClr val="F8F8F8"/>
              </a:solidFill>
            </a:endParaRPr>
          </a:p>
        </p:txBody>
      </p:sp>
      <p:sp>
        <p:nvSpPr>
          <p:cNvPr id="27" name="TextBox 26"/>
          <p:cNvSpPr txBox="1"/>
          <p:nvPr/>
        </p:nvSpPr>
        <p:spPr>
          <a:xfrm>
            <a:off x="6188036" y="3589523"/>
            <a:ext cx="801823" cy="461665"/>
          </a:xfrm>
          <a:prstGeom prst="rect">
            <a:avLst/>
          </a:prstGeom>
          <a:noFill/>
        </p:spPr>
        <p:txBody>
          <a:bodyPr wrap="none" rtlCol="0">
            <a:spAutoFit/>
          </a:bodyPr>
          <a:lstStyle/>
          <a:p>
            <a:r>
              <a:rPr lang="en-US" altLang="zh-CN" sz="2400" dirty="0" smtClean="0">
                <a:solidFill>
                  <a:srgbClr val="F8F8F8"/>
                </a:solidFill>
              </a:rPr>
              <a:t>34%</a:t>
            </a:r>
            <a:endParaRPr lang="zh-CN" altLang="en-US" sz="2400" dirty="0">
              <a:solidFill>
                <a:srgbClr val="F8F8F8"/>
              </a:solidFill>
            </a:endParaRPr>
          </a:p>
        </p:txBody>
      </p:sp>
      <p:sp>
        <p:nvSpPr>
          <p:cNvPr id="28" name="TextBox 27"/>
          <p:cNvSpPr txBox="1"/>
          <p:nvPr/>
        </p:nvSpPr>
        <p:spPr>
          <a:xfrm>
            <a:off x="2179308" y="1933037"/>
            <a:ext cx="1005403" cy="584775"/>
          </a:xfrm>
          <a:prstGeom prst="rect">
            <a:avLst/>
          </a:prstGeom>
          <a:noFill/>
        </p:spPr>
        <p:txBody>
          <a:bodyPr wrap="none" rtlCol="0">
            <a:spAutoFit/>
          </a:bodyPr>
          <a:lstStyle/>
          <a:p>
            <a:r>
              <a:rPr lang="zh-CN" altLang="en-US" sz="3200" dirty="0" smtClean="0">
                <a:solidFill>
                  <a:srgbClr val="F8F8F8"/>
                </a:solidFill>
                <a:latin typeface="+mj-ea"/>
                <a:ea typeface="+mj-ea"/>
              </a:rPr>
              <a:t>目标</a:t>
            </a:r>
            <a:endParaRPr lang="zh-CN" altLang="en-US" sz="3200" dirty="0">
              <a:solidFill>
                <a:srgbClr val="F8F8F8"/>
              </a:solidFill>
              <a:latin typeface="+mj-ea"/>
              <a:ea typeface="+mj-ea"/>
            </a:endParaRPr>
          </a:p>
        </p:txBody>
      </p:sp>
      <p:sp>
        <p:nvSpPr>
          <p:cNvPr id="29" name="TextBox 28"/>
          <p:cNvSpPr txBox="1"/>
          <p:nvPr/>
        </p:nvSpPr>
        <p:spPr>
          <a:xfrm>
            <a:off x="1273845" y="2690788"/>
            <a:ext cx="2611611" cy="1754326"/>
          </a:xfrm>
          <a:prstGeom prst="rect">
            <a:avLst/>
          </a:prstGeom>
          <a:noFill/>
        </p:spPr>
        <p:txBody>
          <a:bodyPr wrap="square" rtlCol="0">
            <a:spAutoFit/>
          </a:bodyPr>
          <a:lstStyle/>
          <a:p>
            <a:pPr algn="ctr"/>
            <a:r>
              <a:rPr lang="zh-CN" altLang="en-US" dirty="0" smtClean="0">
                <a:solidFill>
                  <a:srgbClr val="F8F8F8"/>
                </a:solidFill>
                <a:latin typeface="+mn-ea"/>
                <a:ea typeface="+mn-ea"/>
              </a:rPr>
              <a:t>请输入您的文字对目标进行说明</a:t>
            </a:r>
            <a:r>
              <a:rPr lang="zh-CN" altLang="en-US" dirty="0">
                <a:solidFill>
                  <a:srgbClr val="F8F8F8"/>
                </a:solidFill>
                <a:latin typeface="+mn-ea"/>
                <a:ea typeface="+mn-ea"/>
              </a:rPr>
              <a:t>请输入您的文字对目标进行</a:t>
            </a:r>
            <a:r>
              <a:rPr lang="zh-CN" altLang="en-US" dirty="0" smtClean="0">
                <a:solidFill>
                  <a:srgbClr val="F8F8F8"/>
                </a:solidFill>
                <a:latin typeface="+mn-ea"/>
                <a:ea typeface="+mn-ea"/>
              </a:rPr>
              <a:t>说明请</a:t>
            </a:r>
            <a:r>
              <a:rPr lang="zh-CN" altLang="en-US" dirty="0">
                <a:solidFill>
                  <a:srgbClr val="F8F8F8"/>
                </a:solidFill>
                <a:latin typeface="+mn-ea"/>
                <a:ea typeface="+mn-ea"/>
              </a:rPr>
              <a:t>输入您的文字对目标进行说明</a:t>
            </a:r>
          </a:p>
          <a:p>
            <a:pPr algn="ctr"/>
            <a:endParaRPr lang="zh-CN" altLang="en-US" dirty="0">
              <a:solidFill>
                <a:srgbClr val="F8F8F8"/>
              </a:solidFill>
              <a:latin typeface="+mn-ea"/>
              <a:ea typeface="+mn-ea"/>
            </a:endParaRPr>
          </a:p>
        </p:txBody>
      </p:sp>
      <p:sp>
        <p:nvSpPr>
          <p:cNvPr id="30" name="TextBox 29"/>
          <p:cNvSpPr txBox="1"/>
          <p:nvPr/>
        </p:nvSpPr>
        <p:spPr>
          <a:xfrm>
            <a:off x="4932617" y="3469737"/>
            <a:ext cx="1005403" cy="584775"/>
          </a:xfrm>
          <a:prstGeom prst="rect">
            <a:avLst/>
          </a:prstGeom>
          <a:noFill/>
        </p:spPr>
        <p:txBody>
          <a:bodyPr wrap="none" rtlCol="0">
            <a:spAutoFit/>
          </a:bodyPr>
          <a:lstStyle/>
          <a:p>
            <a:r>
              <a:rPr lang="zh-CN" altLang="en-US" sz="3200" dirty="0" smtClean="0">
                <a:solidFill>
                  <a:srgbClr val="F8F8F8"/>
                </a:solidFill>
                <a:latin typeface="+mj-ea"/>
                <a:ea typeface="+mj-ea"/>
              </a:rPr>
              <a:t>实际</a:t>
            </a:r>
            <a:endParaRPr lang="zh-CN" altLang="en-US" sz="3200" dirty="0">
              <a:solidFill>
                <a:srgbClr val="F8F8F8"/>
              </a:solidFill>
              <a:latin typeface="+mj-ea"/>
              <a:ea typeface="+mj-ea"/>
            </a:endParaRPr>
          </a:p>
        </p:txBody>
      </p:sp>
      <p:sp>
        <p:nvSpPr>
          <p:cNvPr id="31" name="TextBox 30"/>
          <p:cNvSpPr txBox="1"/>
          <p:nvPr/>
        </p:nvSpPr>
        <p:spPr>
          <a:xfrm>
            <a:off x="4231870" y="4265588"/>
            <a:ext cx="2406895" cy="646331"/>
          </a:xfrm>
          <a:prstGeom prst="rect">
            <a:avLst/>
          </a:prstGeom>
          <a:noFill/>
        </p:spPr>
        <p:txBody>
          <a:bodyPr wrap="square" rtlCol="0">
            <a:spAutoFit/>
          </a:bodyPr>
          <a:lstStyle/>
          <a:p>
            <a:pPr algn="ctr"/>
            <a:r>
              <a:rPr lang="zh-CN" altLang="en-US" dirty="0" smtClean="0">
                <a:solidFill>
                  <a:srgbClr val="F8F8F8"/>
                </a:solidFill>
                <a:latin typeface="+mn-ea"/>
                <a:ea typeface="+mn-ea"/>
              </a:rPr>
              <a:t>请输入您的</a:t>
            </a:r>
            <a:r>
              <a:rPr lang="zh-CN" altLang="en-US" smtClean="0">
                <a:solidFill>
                  <a:srgbClr val="F8F8F8"/>
                </a:solidFill>
                <a:latin typeface="+mn-ea"/>
                <a:ea typeface="+mn-ea"/>
              </a:rPr>
              <a:t>文字对实际情况进行说明</a:t>
            </a:r>
            <a:endParaRPr lang="zh-CN" altLang="en-US" dirty="0">
              <a:solidFill>
                <a:srgbClr val="F8F8F8"/>
              </a:solidFill>
              <a:latin typeface="+mn-ea"/>
              <a:ea typeface="+mn-ea"/>
            </a:endParaRPr>
          </a:p>
        </p:txBody>
      </p:sp>
      <p:sp>
        <p:nvSpPr>
          <p:cNvPr id="32" name="TextBox 31"/>
          <p:cNvSpPr txBox="1"/>
          <p:nvPr/>
        </p:nvSpPr>
        <p:spPr>
          <a:xfrm>
            <a:off x="4946253" y="1609871"/>
            <a:ext cx="5734190" cy="646331"/>
          </a:xfrm>
          <a:prstGeom prst="rect">
            <a:avLst/>
          </a:prstGeom>
          <a:noFill/>
        </p:spPr>
        <p:txBody>
          <a:bodyPr wrap="square"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
        <p:nvSpPr>
          <p:cNvPr id="33" name="TextBox 32"/>
          <p:cNvSpPr txBox="1"/>
          <p:nvPr/>
        </p:nvSpPr>
        <p:spPr>
          <a:xfrm>
            <a:off x="7800659" y="3438671"/>
            <a:ext cx="2879784" cy="1200329"/>
          </a:xfrm>
          <a:prstGeom prst="rect">
            <a:avLst/>
          </a:prstGeom>
          <a:noFill/>
        </p:spPr>
        <p:txBody>
          <a:bodyPr wrap="square"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Tree>
    <p:extLst>
      <p:ext uri="{BB962C8B-B14F-4D97-AF65-F5344CB8AC3E}">
        <p14:creationId xmlns:p14="http://schemas.microsoft.com/office/powerpoint/2010/main" val="425400941"/>
      </p:ext>
    </p:extLst>
  </p:cSld>
  <p:clrMapOvr>
    <a:masterClrMapping/>
  </p:clrMapOvr>
  <p:transition spd="slow" advTm="8675">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60"/>
                            </p:stCondLst>
                            <p:childTnLst>
                              <p:par>
                                <p:cTn id="23" presetID="26"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435">
                                          <p:stCondLst>
                                            <p:cond delay="0"/>
                                          </p:stCondLst>
                                        </p:cTn>
                                        <p:tgtEl>
                                          <p:spTgt spid="22"/>
                                        </p:tgtEl>
                                      </p:cBhvr>
                                    </p:animEffect>
                                    <p:anim calcmode="lin" valueType="num">
                                      <p:cBhvr>
                                        <p:cTn id="26"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7"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8"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29"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30"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31" dur="20">
                                          <p:stCondLst>
                                            <p:cond delay="487"/>
                                          </p:stCondLst>
                                        </p:cTn>
                                        <p:tgtEl>
                                          <p:spTgt spid="22"/>
                                        </p:tgtEl>
                                      </p:cBhvr>
                                      <p:to x="100000" y="60000"/>
                                    </p:animScale>
                                    <p:animScale>
                                      <p:cBhvr>
                                        <p:cTn id="32" dur="124" decel="50000">
                                          <p:stCondLst>
                                            <p:cond delay="507"/>
                                          </p:stCondLst>
                                        </p:cTn>
                                        <p:tgtEl>
                                          <p:spTgt spid="22"/>
                                        </p:tgtEl>
                                      </p:cBhvr>
                                      <p:to x="100000" y="100000"/>
                                    </p:animScale>
                                    <p:animScale>
                                      <p:cBhvr>
                                        <p:cTn id="33" dur="20">
                                          <p:stCondLst>
                                            <p:cond delay="984"/>
                                          </p:stCondLst>
                                        </p:cTn>
                                        <p:tgtEl>
                                          <p:spTgt spid="22"/>
                                        </p:tgtEl>
                                      </p:cBhvr>
                                      <p:to x="100000" y="80000"/>
                                    </p:animScale>
                                    <p:animScale>
                                      <p:cBhvr>
                                        <p:cTn id="34" dur="124" decel="50000">
                                          <p:stCondLst>
                                            <p:cond delay="1004"/>
                                          </p:stCondLst>
                                        </p:cTn>
                                        <p:tgtEl>
                                          <p:spTgt spid="22"/>
                                        </p:tgtEl>
                                      </p:cBhvr>
                                      <p:to x="100000" y="100000"/>
                                    </p:animScale>
                                    <p:animScale>
                                      <p:cBhvr>
                                        <p:cTn id="35" dur="20">
                                          <p:stCondLst>
                                            <p:cond delay="1231"/>
                                          </p:stCondLst>
                                        </p:cTn>
                                        <p:tgtEl>
                                          <p:spTgt spid="22"/>
                                        </p:tgtEl>
                                      </p:cBhvr>
                                      <p:to x="100000" y="90000"/>
                                    </p:animScale>
                                    <p:animScale>
                                      <p:cBhvr>
                                        <p:cTn id="36" dur="124" decel="50000">
                                          <p:stCondLst>
                                            <p:cond delay="1251"/>
                                          </p:stCondLst>
                                        </p:cTn>
                                        <p:tgtEl>
                                          <p:spTgt spid="22"/>
                                        </p:tgtEl>
                                      </p:cBhvr>
                                      <p:to x="100000" y="100000"/>
                                    </p:animScale>
                                    <p:animScale>
                                      <p:cBhvr>
                                        <p:cTn id="37" dur="20">
                                          <p:stCondLst>
                                            <p:cond delay="1356"/>
                                          </p:stCondLst>
                                        </p:cTn>
                                        <p:tgtEl>
                                          <p:spTgt spid="22"/>
                                        </p:tgtEl>
                                      </p:cBhvr>
                                      <p:to x="100000" y="95000"/>
                                    </p:animScale>
                                    <p:animScale>
                                      <p:cBhvr>
                                        <p:cTn id="38" dur="124" decel="50000">
                                          <p:stCondLst>
                                            <p:cond delay="1376"/>
                                          </p:stCondLst>
                                        </p:cTn>
                                        <p:tgtEl>
                                          <p:spTgt spid="22"/>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435">
                                          <p:stCondLst>
                                            <p:cond delay="0"/>
                                          </p:stCondLst>
                                        </p:cTn>
                                        <p:tgtEl>
                                          <p:spTgt spid="23"/>
                                        </p:tgtEl>
                                      </p:cBhvr>
                                    </p:animEffect>
                                    <p:anim calcmode="lin" valueType="num">
                                      <p:cBhvr>
                                        <p:cTn id="42"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3"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4"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45"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46"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47" dur="20">
                                          <p:stCondLst>
                                            <p:cond delay="487"/>
                                          </p:stCondLst>
                                        </p:cTn>
                                        <p:tgtEl>
                                          <p:spTgt spid="23"/>
                                        </p:tgtEl>
                                      </p:cBhvr>
                                      <p:to x="100000" y="60000"/>
                                    </p:animScale>
                                    <p:animScale>
                                      <p:cBhvr>
                                        <p:cTn id="48" dur="124" decel="50000">
                                          <p:stCondLst>
                                            <p:cond delay="507"/>
                                          </p:stCondLst>
                                        </p:cTn>
                                        <p:tgtEl>
                                          <p:spTgt spid="23"/>
                                        </p:tgtEl>
                                      </p:cBhvr>
                                      <p:to x="100000" y="100000"/>
                                    </p:animScale>
                                    <p:animScale>
                                      <p:cBhvr>
                                        <p:cTn id="49" dur="20">
                                          <p:stCondLst>
                                            <p:cond delay="984"/>
                                          </p:stCondLst>
                                        </p:cTn>
                                        <p:tgtEl>
                                          <p:spTgt spid="23"/>
                                        </p:tgtEl>
                                      </p:cBhvr>
                                      <p:to x="100000" y="80000"/>
                                    </p:animScale>
                                    <p:animScale>
                                      <p:cBhvr>
                                        <p:cTn id="50" dur="124" decel="50000">
                                          <p:stCondLst>
                                            <p:cond delay="1004"/>
                                          </p:stCondLst>
                                        </p:cTn>
                                        <p:tgtEl>
                                          <p:spTgt spid="23"/>
                                        </p:tgtEl>
                                      </p:cBhvr>
                                      <p:to x="100000" y="100000"/>
                                    </p:animScale>
                                    <p:animScale>
                                      <p:cBhvr>
                                        <p:cTn id="51" dur="20">
                                          <p:stCondLst>
                                            <p:cond delay="1231"/>
                                          </p:stCondLst>
                                        </p:cTn>
                                        <p:tgtEl>
                                          <p:spTgt spid="23"/>
                                        </p:tgtEl>
                                      </p:cBhvr>
                                      <p:to x="100000" y="90000"/>
                                    </p:animScale>
                                    <p:animScale>
                                      <p:cBhvr>
                                        <p:cTn id="52" dur="124" decel="50000">
                                          <p:stCondLst>
                                            <p:cond delay="1251"/>
                                          </p:stCondLst>
                                        </p:cTn>
                                        <p:tgtEl>
                                          <p:spTgt spid="23"/>
                                        </p:tgtEl>
                                      </p:cBhvr>
                                      <p:to x="100000" y="100000"/>
                                    </p:animScale>
                                    <p:animScale>
                                      <p:cBhvr>
                                        <p:cTn id="53" dur="20">
                                          <p:stCondLst>
                                            <p:cond delay="1356"/>
                                          </p:stCondLst>
                                        </p:cTn>
                                        <p:tgtEl>
                                          <p:spTgt spid="23"/>
                                        </p:tgtEl>
                                      </p:cBhvr>
                                      <p:to x="100000" y="95000"/>
                                    </p:animScale>
                                    <p:animScale>
                                      <p:cBhvr>
                                        <p:cTn id="54" dur="124" decel="50000">
                                          <p:stCondLst>
                                            <p:cond delay="1376"/>
                                          </p:stCondLst>
                                        </p:cTn>
                                        <p:tgtEl>
                                          <p:spTgt spid="23"/>
                                        </p:tgtEl>
                                      </p:cBhvr>
                                      <p:to x="100000" y="100000"/>
                                    </p:animScale>
                                  </p:childTnLst>
                                </p:cTn>
                              </p:par>
                            </p:childTnLst>
                          </p:cTn>
                        </p:par>
                        <p:par>
                          <p:cTn id="55" fill="hold">
                            <p:stCondLst>
                              <p:cond delay="4060"/>
                            </p:stCondLst>
                            <p:childTnLst>
                              <p:par>
                                <p:cTn id="56" presetID="3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 calcmode="lin" valueType="num">
                                      <p:cBhvr>
                                        <p:cTn id="66" dur="500" fill="hold"/>
                                        <p:tgtEl>
                                          <p:spTgt spid="29"/>
                                        </p:tgtEl>
                                        <p:attrNameLst>
                                          <p:attrName>style.rotation</p:attrName>
                                        </p:attrNameLst>
                                      </p:cBhvr>
                                      <p:tavLst>
                                        <p:tav tm="0">
                                          <p:val>
                                            <p:fltVal val="90"/>
                                          </p:val>
                                        </p:tav>
                                        <p:tav tm="100000">
                                          <p:val>
                                            <p:fltVal val="0"/>
                                          </p:val>
                                        </p:tav>
                                      </p:tavLst>
                                    </p:anim>
                                    <p:animEffect transition="in" filter="fade">
                                      <p:cBhvr>
                                        <p:cTn id="67" dur="500"/>
                                        <p:tgtEl>
                                          <p:spTgt spid="29"/>
                                        </p:tgtEl>
                                      </p:cBhvr>
                                    </p:animEffect>
                                  </p:childTnLst>
                                </p:cTn>
                              </p:par>
                            </p:childTnLst>
                          </p:cTn>
                        </p:par>
                        <p:par>
                          <p:cTn id="68" fill="hold">
                            <p:stCondLst>
                              <p:cond delay="4560"/>
                            </p:stCondLst>
                            <p:childTnLst>
                              <p:par>
                                <p:cTn id="69" presetID="5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Scale>
                                      <p:cBhvr>
                                        <p:cTn id="7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24"/>
                                        </p:tgtEl>
                                        <p:attrNameLst>
                                          <p:attrName>ppt_x</p:attrName>
                                          <p:attrName>ppt_y</p:attrName>
                                        </p:attrNameLst>
                                      </p:cBhvr>
                                    </p:animMotion>
                                    <p:animEffect transition="in" filter="fade">
                                      <p:cBhvr>
                                        <p:cTn id="73" dur="1000"/>
                                        <p:tgtEl>
                                          <p:spTgt spid="24"/>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Scale>
                                      <p:cBhvr>
                                        <p:cTn id="7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26"/>
                                        </p:tgtEl>
                                        <p:attrNameLst>
                                          <p:attrName>ppt_x</p:attrName>
                                          <p:attrName>ppt_y</p:attrName>
                                        </p:attrNameLst>
                                      </p:cBhvr>
                                    </p:animMotion>
                                    <p:animEffect transition="in" filter="fade">
                                      <p:cBhvr>
                                        <p:cTn id="78" dur="1000"/>
                                        <p:tgtEl>
                                          <p:spTgt spid="26"/>
                                        </p:tgtEl>
                                      </p:cBhvr>
                                    </p:animEffect>
                                  </p:childTnLst>
                                </p:cTn>
                              </p:par>
                            </p:childTnLst>
                          </p:cTn>
                        </p:par>
                        <p:par>
                          <p:cTn id="79" fill="hold">
                            <p:stCondLst>
                              <p:cond delay="5560"/>
                            </p:stCondLst>
                            <p:childTnLst>
                              <p:par>
                                <p:cTn id="80" presetID="22" presetClass="entr" presetSubtype="2"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right)">
                                      <p:cBhvr>
                                        <p:cTn id="82" dur="500"/>
                                        <p:tgtEl>
                                          <p:spTgt spid="32"/>
                                        </p:tgtEl>
                                      </p:cBhvr>
                                    </p:animEffect>
                                  </p:childTnLst>
                                </p:cTn>
                              </p:par>
                            </p:childTnLst>
                          </p:cTn>
                        </p:par>
                        <p:par>
                          <p:cTn id="83" fill="hold">
                            <p:stCondLst>
                              <p:cond delay="6060"/>
                            </p:stCondLst>
                            <p:childTnLst>
                              <p:par>
                                <p:cTn id="84" presetID="31"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 calcmode="lin" valueType="num">
                                      <p:cBhvr>
                                        <p:cTn id="88" dur="500" fill="hold"/>
                                        <p:tgtEl>
                                          <p:spTgt spid="30"/>
                                        </p:tgtEl>
                                        <p:attrNameLst>
                                          <p:attrName>style.rotation</p:attrName>
                                        </p:attrNameLst>
                                      </p:cBhvr>
                                      <p:tavLst>
                                        <p:tav tm="0">
                                          <p:val>
                                            <p:fltVal val="90"/>
                                          </p:val>
                                        </p:tav>
                                        <p:tav tm="100000">
                                          <p:val>
                                            <p:fltVal val="0"/>
                                          </p:val>
                                        </p:tav>
                                      </p:tavLst>
                                    </p:anim>
                                    <p:animEffect transition="in" filter="fade">
                                      <p:cBhvr>
                                        <p:cTn id="89" dur="500"/>
                                        <p:tgtEl>
                                          <p:spTgt spid="3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 calcmode="lin" valueType="num">
                                      <p:cBhvr>
                                        <p:cTn id="94" dur="500" fill="hold"/>
                                        <p:tgtEl>
                                          <p:spTgt spid="31"/>
                                        </p:tgtEl>
                                        <p:attrNameLst>
                                          <p:attrName>style.rotation</p:attrName>
                                        </p:attrNameLst>
                                      </p:cBhvr>
                                      <p:tavLst>
                                        <p:tav tm="0">
                                          <p:val>
                                            <p:fltVal val="90"/>
                                          </p:val>
                                        </p:tav>
                                        <p:tav tm="100000">
                                          <p:val>
                                            <p:fltVal val="0"/>
                                          </p:val>
                                        </p:tav>
                                      </p:tavLst>
                                    </p:anim>
                                    <p:animEffect transition="in" filter="fade">
                                      <p:cBhvr>
                                        <p:cTn id="95" dur="500"/>
                                        <p:tgtEl>
                                          <p:spTgt spid="31"/>
                                        </p:tgtEl>
                                      </p:cBhvr>
                                    </p:animEffect>
                                  </p:childTnLst>
                                </p:cTn>
                              </p:par>
                            </p:childTnLst>
                          </p:cTn>
                        </p:par>
                        <p:par>
                          <p:cTn id="96" fill="hold">
                            <p:stCondLst>
                              <p:cond delay="6560"/>
                            </p:stCondLst>
                            <p:childTnLst>
                              <p:par>
                                <p:cTn id="97" presetID="5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Scale>
                                      <p:cBhvr>
                                        <p:cTn id="99"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25"/>
                                        </p:tgtEl>
                                        <p:attrNameLst>
                                          <p:attrName>ppt_x</p:attrName>
                                          <p:attrName>ppt_y</p:attrName>
                                        </p:attrNameLst>
                                      </p:cBhvr>
                                    </p:animMotion>
                                    <p:animEffect transition="in" filter="fade">
                                      <p:cBhvr>
                                        <p:cTn id="101" dur="1000"/>
                                        <p:tgtEl>
                                          <p:spTgt spid="25"/>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Scale>
                                      <p:cBhvr>
                                        <p:cTn id="10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27"/>
                                        </p:tgtEl>
                                        <p:attrNameLst>
                                          <p:attrName>ppt_x</p:attrName>
                                          <p:attrName>ppt_y</p:attrName>
                                        </p:attrNameLst>
                                      </p:cBhvr>
                                    </p:animMotion>
                                    <p:animEffect transition="in" filter="fade">
                                      <p:cBhvr>
                                        <p:cTn id="106" dur="1000"/>
                                        <p:tgtEl>
                                          <p:spTgt spid="27"/>
                                        </p:tgtEl>
                                      </p:cBhvr>
                                    </p:animEffect>
                                  </p:childTnLst>
                                </p:cTn>
                              </p:par>
                            </p:childTnLst>
                          </p:cTn>
                        </p:par>
                        <p:par>
                          <p:cTn id="107" fill="hold">
                            <p:stCondLst>
                              <p:cond delay="7560"/>
                            </p:stCondLst>
                            <p:childTnLst>
                              <p:par>
                                <p:cTn id="108" presetID="22" presetClass="entr" presetSubtype="2"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right)">
                                      <p:cBhvr>
                                        <p:cTn id="1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339102" cy="461665"/>
          </a:xfrm>
          <a:prstGeom prst="rect">
            <a:avLst/>
          </a:prstGeom>
          <a:noFill/>
        </p:spPr>
        <p:txBody>
          <a:bodyPr wrap="none" rtlCol="0">
            <a:spAutoFit/>
          </a:bodyPr>
          <a:lstStyle/>
          <a:p>
            <a:r>
              <a:rPr lang="zh-CN" altLang="en-US" sz="2400" dirty="0">
                <a:solidFill>
                  <a:srgbClr val="4D4D4D"/>
                </a:solidFill>
                <a:latin typeface="微软雅黑"/>
                <a:ea typeface="微软雅黑"/>
              </a:rPr>
              <a:t>执力行有待加强</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2"/>
          <p:cNvSpPr/>
          <p:nvPr/>
        </p:nvSpPr>
        <p:spPr bwMode="auto">
          <a:xfrm rot="3036074">
            <a:off x="1049417" y="135103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1237663" y="1869626"/>
            <a:ext cx="697627" cy="400110"/>
          </a:xfrm>
          <a:prstGeom prst="rect">
            <a:avLst/>
          </a:prstGeom>
          <a:solidFill>
            <a:schemeClr val="tx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问题一：</a:t>
            </a:r>
            <a:endParaRPr lang="en-US" altLang="zh-CN" dirty="0" smtClean="0"/>
          </a:p>
          <a:p>
            <a:r>
              <a:rPr lang="zh-CN" altLang="en-US" dirty="0" smtClean="0"/>
              <a:t>不想做</a:t>
            </a:r>
            <a:endParaRPr lang="zh-CN" altLang="en-US" dirty="0"/>
          </a:p>
        </p:txBody>
      </p:sp>
      <p:cxnSp>
        <p:nvCxnSpPr>
          <p:cNvPr id="9" name="直接连接符 8"/>
          <p:cNvCxnSpPr/>
          <p:nvPr/>
        </p:nvCxnSpPr>
        <p:spPr bwMode="auto">
          <a:xfrm>
            <a:off x="2329737" y="1405358"/>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2615909" y="1545403"/>
            <a:ext cx="5040560"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2" name="等腰三角形 2"/>
          <p:cNvSpPr/>
          <p:nvPr/>
        </p:nvSpPr>
        <p:spPr bwMode="auto">
          <a:xfrm rot="3036074">
            <a:off x="2059351" y="2947818"/>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3" name="TextBox 12"/>
          <p:cNvSpPr txBox="1"/>
          <p:nvPr/>
        </p:nvSpPr>
        <p:spPr>
          <a:xfrm>
            <a:off x="2247597" y="3466414"/>
            <a:ext cx="697627" cy="400110"/>
          </a:xfrm>
          <a:prstGeom prst="rect">
            <a:avLst/>
          </a:prstGeom>
          <a:solidFill>
            <a:schemeClr val="bg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问题二：</a:t>
            </a:r>
            <a:endParaRPr lang="en-US" altLang="zh-CN" dirty="0" smtClean="0"/>
          </a:p>
          <a:p>
            <a:r>
              <a:rPr lang="zh-CN" altLang="en-US" dirty="0" smtClean="0"/>
              <a:t>不会做</a:t>
            </a:r>
            <a:endParaRPr lang="zh-CN" altLang="en-US" dirty="0"/>
          </a:p>
        </p:txBody>
      </p:sp>
      <p:cxnSp>
        <p:nvCxnSpPr>
          <p:cNvPr id="14" name="直接连接符 13"/>
          <p:cNvCxnSpPr/>
          <p:nvPr/>
        </p:nvCxnSpPr>
        <p:spPr bwMode="auto">
          <a:xfrm>
            <a:off x="3339671" y="3002146"/>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625843" y="3142191"/>
            <a:ext cx="4174642"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7" name="等腰三角形 2"/>
          <p:cNvSpPr/>
          <p:nvPr/>
        </p:nvSpPr>
        <p:spPr bwMode="auto">
          <a:xfrm rot="3036074">
            <a:off x="1345332" y="474480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2"/>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8" name="TextBox 17"/>
          <p:cNvSpPr txBox="1"/>
          <p:nvPr/>
        </p:nvSpPr>
        <p:spPr>
          <a:xfrm>
            <a:off x="1533578" y="5263396"/>
            <a:ext cx="697627" cy="400110"/>
          </a:xfrm>
          <a:prstGeom prst="rect">
            <a:avLst/>
          </a:prstGeom>
          <a:solidFill>
            <a:schemeClr val="tx2"/>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问题三：</a:t>
            </a:r>
            <a:endParaRPr lang="en-US" altLang="zh-CN" dirty="0" smtClean="0"/>
          </a:p>
          <a:p>
            <a:r>
              <a:rPr lang="zh-CN" altLang="en-US" dirty="0" smtClean="0"/>
              <a:t>做不好</a:t>
            </a:r>
            <a:endParaRPr lang="zh-CN" altLang="en-US" dirty="0"/>
          </a:p>
        </p:txBody>
      </p:sp>
      <p:cxnSp>
        <p:nvCxnSpPr>
          <p:cNvPr id="19" name="直接连接符 18"/>
          <p:cNvCxnSpPr/>
          <p:nvPr/>
        </p:nvCxnSpPr>
        <p:spPr bwMode="auto">
          <a:xfrm>
            <a:off x="2625652" y="4763265"/>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911824" y="4949672"/>
            <a:ext cx="4672637"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6" name="Freeform 11"/>
          <p:cNvSpPr>
            <a:spLocks/>
          </p:cNvSpPr>
          <p:nvPr/>
        </p:nvSpPr>
        <p:spPr bwMode="auto">
          <a:xfrm>
            <a:off x="7856538" y="1012825"/>
            <a:ext cx="1831975" cy="2611438"/>
          </a:xfrm>
          <a:custGeom>
            <a:avLst/>
            <a:gdLst>
              <a:gd name="T0" fmla="*/ 2209 w 2293"/>
              <a:gd name="T1" fmla="*/ 0 h 3267"/>
              <a:gd name="T2" fmla="*/ 83 w 2293"/>
              <a:gd name="T3" fmla="*/ 0 h 3267"/>
              <a:gd name="T4" fmla="*/ 0 w 2293"/>
              <a:gd name="T5" fmla="*/ 83 h 3267"/>
              <a:gd name="T6" fmla="*/ 0 w 2293"/>
              <a:gd name="T7" fmla="*/ 3184 h 3267"/>
              <a:gd name="T8" fmla="*/ 83 w 2293"/>
              <a:gd name="T9" fmla="*/ 3267 h 3267"/>
              <a:gd name="T10" fmla="*/ 2209 w 2293"/>
              <a:gd name="T11" fmla="*/ 3267 h 3267"/>
              <a:gd name="T12" fmla="*/ 2293 w 2293"/>
              <a:gd name="T13" fmla="*/ 3184 h 3267"/>
              <a:gd name="T14" fmla="*/ 2293 w 2293"/>
              <a:gd name="T15" fmla="*/ 83 h 3267"/>
              <a:gd name="T16" fmla="*/ 2209 w 2293"/>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7">
                <a:moveTo>
                  <a:pt x="2209" y="0"/>
                </a:moveTo>
                <a:lnTo>
                  <a:pt x="83" y="0"/>
                </a:lnTo>
                <a:cubicBezTo>
                  <a:pt x="37" y="0"/>
                  <a:pt x="0" y="37"/>
                  <a:pt x="0" y="83"/>
                </a:cubicBezTo>
                <a:lnTo>
                  <a:pt x="0" y="3184"/>
                </a:lnTo>
                <a:cubicBezTo>
                  <a:pt x="0" y="3229"/>
                  <a:pt x="37" y="3267"/>
                  <a:pt x="83" y="3267"/>
                </a:cubicBezTo>
                <a:lnTo>
                  <a:pt x="2209" y="3267"/>
                </a:lnTo>
                <a:cubicBezTo>
                  <a:pt x="2255" y="3267"/>
                  <a:pt x="2293" y="3229"/>
                  <a:pt x="2293" y="3184"/>
                </a:cubicBezTo>
                <a:lnTo>
                  <a:pt x="2293" y="83"/>
                </a:lnTo>
                <a:cubicBezTo>
                  <a:pt x="2293" y="37"/>
                  <a:pt x="2255" y="0"/>
                  <a:pt x="2209" y="0"/>
                </a:cubicBezTo>
                <a:close/>
              </a:path>
            </a:pathLst>
          </a:custGeom>
          <a:blipFill>
            <a:blip r:embed="rId3"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p:cNvSpPr>
            <a:spLocks/>
          </p:cNvSpPr>
          <p:nvPr/>
        </p:nvSpPr>
        <p:spPr bwMode="auto">
          <a:xfrm>
            <a:off x="9793288" y="1012825"/>
            <a:ext cx="1830387" cy="2611438"/>
          </a:xfrm>
          <a:custGeom>
            <a:avLst/>
            <a:gdLst>
              <a:gd name="T0" fmla="*/ 2209 w 2292"/>
              <a:gd name="T1" fmla="*/ 0 h 3267"/>
              <a:gd name="T2" fmla="*/ 83 w 2292"/>
              <a:gd name="T3" fmla="*/ 0 h 3267"/>
              <a:gd name="T4" fmla="*/ 0 w 2292"/>
              <a:gd name="T5" fmla="*/ 83 h 3267"/>
              <a:gd name="T6" fmla="*/ 0 w 2292"/>
              <a:gd name="T7" fmla="*/ 3184 h 3267"/>
              <a:gd name="T8" fmla="*/ 83 w 2292"/>
              <a:gd name="T9" fmla="*/ 3267 h 3267"/>
              <a:gd name="T10" fmla="*/ 2209 w 2292"/>
              <a:gd name="T11" fmla="*/ 3267 h 3267"/>
              <a:gd name="T12" fmla="*/ 2292 w 2292"/>
              <a:gd name="T13" fmla="*/ 3184 h 3267"/>
              <a:gd name="T14" fmla="*/ 2292 w 2292"/>
              <a:gd name="T15" fmla="*/ 83 h 3267"/>
              <a:gd name="T16" fmla="*/ 2209 w 2292"/>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7">
                <a:moveTo>
                  <a:pt x="2209" y="0"/>
                </a:moveTo>
                <a:lnTo>
                  <a:pt x="83" y="0"/>
                </a:lnTo>
                <a:cubicBezTo>
                  <a:pt x="37" y="0"/>
                  <a:pt x="0" y="37"/>
                  <a:pt x="0" y="83"/>
                </a:cubicBezTo>
                <a:lnTo>
                  <a:pt x="0" y="3184"/>
                </a:lnTo>
                <a:cubicBezTo>
                  <a:pt x="0" y="3229"/>
                  <a:pt x="37" y="3267"/>
                  <a:pt x="83" y="3267"/>
                </a:cubicBezTo>
                <a:lnTo>
                  <a:pt x="2209" y="3267"/>
                </a:lnTo>
                <a:cubicBezTo>
                  <a:pt x="2255" y="3267"/>
                  <a:pt x="2292" y="3229"/>
                  <a:pt x="2292" y="3184"/>
                </a:cubicBezTo>
                <a:lnTo>
                  <a:pt x="2292" y="83"/>
                </a:lnTo>
                <a:cubicBezTo>
                  <a:pt x="2292" y="37"/>
                  <a:pt x="2255" y="0"/>
                  <a:pt x="2209" y="0"/>
                </a:cubicBezTo>
                <a:close/>
              </a:path>
            </a:pathLst>
          </a:custGeom>
          <a:blipFill>
            <a:blip r:embed="rId4"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9793288" y="3722688"/>
            <a:ext cx="1830387" cy="2611438"/>
          </a:xfrm>
          <a:custGeom>
            <a:avLst/>
            <a:gdLst>
              <a:gd name="T0" fmla="*/ 2209 w 2292"/>
              <a:gd name="T1" fmla="*/ 0 h 3266"/>
              <a:gd name="T2" fmla="*/ 83 w 2292"/>
              <a:gd name="T3" fmla="*/ 0 h 3266"/>
              <a:gd name="T4" fmla="*/ 0 w 2292"/>
              <a:gd name="T5" fmla="*/ 83 h 3266"/>
              <a:gd name="T6" fmla="*/ 0 w 2292"/>
              <a:gd name="T7" fmla="*/ 3183 h 3266"/>
              <a:gd name="T8" fmla="*/ 83 w 2292"/>
              <a:gd name="T9" fmla="*/ 3266 h 3266"/>
              <a:gd name="T10" fmla="*/ 2209 w 2292"/>
              <a:gd name="T11" fmla="*/ 3266 h 3266"/>
              <a:gd name="T12" fmla="*/ 2292 w 2292"/>
              <a:gd name="T13" fmla="*/ 3183 h 3266"/>
              <a:gd name="T14" fmla="*/ 2292 w 2292"/>
              <a:gd name="T15" fmla="*/ 83 h 3266"/>
              <a:gd name="T16" fmla="*/ 2209 w 2292"/>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6">
                <a:moveTo>
                  <a:pt x="2209" y="0"/>
                </a:moveTo>
                <a:lnTo>
                  <a:pt x="83" y="0"/>
                </a:lnTo>
                <a:cubicBezTo>
                  <a:pt x="37" y="0"/>
                  <a:pt x="0" y="37"/>
                  <a:pt x="0" y="83"/>
                </a:cubicBezTo>
                <a:lnTo>
                  <a:pt x="0" y="3183"/>
                </a:lnTo>
                <a:cubicBezTo>
                  <a:pt x="0" y="3229"/>
                  <a:pt x="37" y="3266"/>
                  <a:pt x="83" y="3266"/>
                </a:cubicBezTo>
                <a:lnTo>
                  <a:pt x="2209" y="3266"/>
                </a:lnTo>
                <a:cubicBezTo>
                  <a:pt x="2255" y="3266"/>
                  <a:pt x="2292" y="3229"/>
                  <a:pt x="2292" y="3183"/>
                </a:cubicBezTo>
                <a:lnTo>
                  <a:pt x="2292" y="83"/>
                </a:lnTo>
                <a:cubicBezTo>
                  <a:pt x="2292" y="37"/>
                  <a:pt x="2255" y="0"/>
                  <a:pt x="2209" y="0"/>
                </a:cubicBezTo>
                <a:close/>
              </a:path>
            </a:pathLst>
          </a:custGeom>
          <a:blipFill>
            <a:blip r:embed="rId5"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7856538" y="3722688"/>
            <a:ext cx="1831975" cy="2611438"/>
          </a:xfrm>
          <a:custGeom>
            <a:avLst/>
            <a:gdLst>
              <a:gd name="T0" fmla="*/ 2209 w 2293"/>
              <a:gd name="T1" fmla="*/ 0 h 3266"/>
              <a:gd name="T2" fmla="*/ 83 w 2293"/>
              <a:gd name="T3" fmla="*/ 0 h 3266"/>
              <a:gd name="T4" fmla="*/ 0 w 2293"/>
              <a:gd name="T5" fmla="*/ 83 h 3266"/>
              <a:gd name="T6" fmla="*/ 0 w 2293"/>
              <a:gd name="T7" fmla="*/ 3183 h 3266"/>
              <a:gd name="T8" fmla="*/ 83 w 2293"/>
              <a:gd name="T9" fmla="*/ 3266 h 3266"/>
              <a:gd name="T10" fmla="*/ 2209 w 2293"/>
              <a:gd name="T11" fmla="*/ 3266 h 3266"/>
              <a:gd name="T12" fmla="*/ 2293 w 2293"/>
              <a:gd name="T13" fmla="*/ 3183 h 3266"/>
              <a:gd name="T14" fmla="*/ 2293 w 2293"/>
              <a:gd name="T15" fmla="*/ 83 h 3266"/>
              <a:gd name="T16" fmla="*/ 2209 w 2293"/>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6">
                <a:moveTo>
                  <a:pt x="2209" y="0"/>
                </a:moveTo>
                <a:lnTo>
                  <a:pt x="83" y="0"/>
                </a:lnTo>
                <a:cubicBezTo>
                  <a:pt x="37" y="0"/>
                  <a:pt x="0" y="37"/>
                  <a:pt x="0" y="83"/>
                </a:cubicBezTo>
                <a:lnTo>
                  <a:pt x="0" y="3183"/>
                </a:lnTo>
                <a:cubicBezTo>
                  <a:pt x="0" y="3229"/>
                  <a:pt x="37" y="3266"/>
                  <a:pt x="83" y="3266"/>
                </a:cubicBezTo>
                <a:lnTo>
                  <a:pt x="2209" y="3266"/>
                </a:lnTo>
                <a:cubicBezTo>
                  <a:pt x="2255" y="3266"/>
                  <a:pt x="2293" y="3229"/>
                  <a:pt x="2293" y="3183"/>
                </a:cubicBezTo>
                <a:lnTo>
                  <a:pt x="2293" y="83"/>
                </a:lnTo>
                <a:cubicBezTo>
                  <a:pt x="2293" y="37"/>
                  <a:pt x="2255" y="0"/>
                  <a:pt x="2209" y="0"/>
                </a:cubicBezTo>
                <a:close/>
              </a:path>
            </a:pathLst>
          </a:custGeom>
          <a:blipFill>
            <a:blip r:embed="rId6"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90876751"/>
      </p:ext>
    </p:extLst>
  </p:cSld>
  <p:clrMapOvr>
    <a:masterClrMapping/>
  </p:clrMapOvr>
  <p:transition spd="slow" advTm="8069">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14:presetBounceEnd="20000">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14:bounceEnd="20000">
                                          <p:cBhvr additive="base">
                                            <p:cTn id="14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14:presetBounceEnd="20000">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14:bounceEnd="20000">
                                          <p:cBhvr additive="base">
                                            <p:cTn id="151"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14:presetBounceEnd="20000">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14:bounceEnd="20000">
                                          <p:cBhvr additive="base">
                                            <p:cTn id="155" dur="500" fill="hold"/>
                                            <p:tgtEl>
                                              <p:spTgt spid="24"/>
                                            </p:tgtEl>
                                            <p:attrNameLst>
                                              <p:attrName>ppt_x</p:attrName>
                                            </p:attrNameLst>
                                          </p:cBhvr>
                                          <p:tavLst>
                                            <p:tav tm="0">
                                              <p:val>
                                                <p:strVal val="1+#ppt_w/2"/>
                                              </p:val>
                                            </p:tav>
                                            <p:tav tm="100000">
                                              <p:val>
                                                <p:strVal val="#ppt_x"/>
                                              </p:val>
                                            </p:tav>
                                          </p:tavLst>
                                        </p:anim>
                                        <p:anim calcmode="lin" valueType="num" p14:bounceEnd="20000">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14:presetBounceEnd="20000">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14:bounceEnd="20000">
                                          <p:cBhvr additive="base">
                                            <p:cTn id="159" dur="500" fill="hold"/>
                                            <p:tgtEl>
                                              <p:spTgt spid="23"/>
                                            </p:tgtEl>
                                            <p:attrNameLst>
                                              <p:attrName>ppt_x</p:attrName>
                                            </p:attrNameLst>
                                          </p:cBhvr>
                                          <p:tavLst>
                                            <p:tav tm="0">
                                              <p:val>
                                                <p:strVal val="0-#ppt_w/2"/>
                                              </p:val>
                                            </p:tav>
                                            <p:tav tm="100000">
                                              <p:val>
                                                <p:strVal val="#ppt_x"/>
                                              </p:val>
                                            </p:tav>
                                          </p:tavLst>
                                        </p:anim>
                                        <p:anim calcmode="lin" valueType="num" p14:bounceEnd="20000">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fill="hold"/>
                                            <p:tgtEl>
                                              <p:spTgt spid="22"/>
                                            </p:tgtEl>
                                            <p:attrNameLst>
                                              <p:attrName>ppt_x</p:attrName>
                                            </p:attrNameLst>
                                          </p:cBhvr>
                                          <p:tavLst>
                                            <p:tav tm="0">
                                              <p:val>
                                                <p:strVal val="0-#ppt_w/2"/>
                                              </p:val>
                                            </p:tav>
                                            <p:tav tm="100000">
                                              <p:val>
                                                <p:strVal val="#ppt_x"/>
                                              </p:val>
                                            </p:tav>
                                          </p:tavLst>
                                        </p:anim>
                                        <p:anim calcmode="lin" valueType="num">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cBhvr additive="base">
                                            <p:cTn id="151" dur="500" fill="hold"/>
                                            <p:tgtEl>
                                              <p:spTgt spid="16"/>
                                            </p:tgtEl>
                                            <p:attrNameLst>
                                              <p:attrName>ppt_x</p:attrName>
                                            </p:attrNameLst>
                                          </p:cBhvr>
                                          <p:tavLst>
                                            <p:tav tm="0">
                                              <p:val>
                                                <p:strVal val="1+#ppt_w/2"/>
                                              </p:val>
                                            </p:tav>
                                            <p:tav tm="100000">
                                              <p:val>
                                                <p:strVal val="#ppt_x"/>
                                              </p:val>
                                            </p:tav>
                                          </p:tavLst>
                                        </p:anim>
                                        <p:anim calcmode="lin" valueType="num">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cBhvr additive="base">
                                            <p:cTn id="155" dur="500" fill="hold"/>
                                            <p:tgtEl>
                                              <p:spTgt spid="24"/>
                                            </p:tgtEl>
                                            <p:attrNameLst>
                                              <p:attrName>ppt_x</p:attrName>
                                            </p:attrNameLst>
                                          </p:cBhvr>
                                          <p:tavLst>
                                            <p:tav tm="0">
                                              <p:val>
                                                <p:strVal val="1+#ppt_w/2"/>
                                              </p:val>
                                            </p:tav>
                                            <p:tav tm="100000">
                                              <p:val>
                                                <p:strVal val="#ppt_x"/>
                                              </p:val>
                                            </p:tav>
                                          </p:tavLst>
                                        </p:anim>
                                        <p:anim calcmode="lin" valueType="num">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cBhvr additive="base">
                                            <p:cTn id="159" dur="500" fill="hold"/>
                                            <p:tgtEl>
                                              <p:spTgt spid="23"/>
                                            </p:tgtEl>
                                            <p:attrNameLst>
                                              <p:attrName>ppt_x</p:attrName>
                                            </p:attrNameLst>
                                          </p:cBhvr>
                                          <p:tavLst>
                                            <p:tav tm="0">
                                              <p:val>
                                                <p:strVal val="0-#ppt_w/2"/>
                                              </p:val>
                                            </p:tav>
                                            <p:tav tm="100000">
                                              <p:val>
                                                <p:strVal val="#ppt_x"/>
                                              </p:val>
                                            </p:tav>
                                          </p:tavLst>
                                        </p:anim>
                                        <p:anim calcmode="lin" valueType="num">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a:solidFill>
                  <a:srgbClr val="333333"/>
                </a:solidFill>
                <a:latin typeface="微软雅黑"/>
                <a:ea typeface="微软雅黑"/>
              </a:rPr>
              <a:t>对竞争对手分析不够</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Freeform 15"/>
          <p:cNvSpPr>
            <a:spLocks/>
          </p:cNvSpPr>
          <p:nvPr/>
        </p:nvSpPr>
        <p:spPr bwMode="auto">
          <a:xfrm>
            <a:off x="4306750"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pic>
        <p:nvPicPr>
          <p:cNvPr id="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16200000" flipH="1">
            <a:off x="1530509" y="3596193"/>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5400000">
            <a:off x="4513633" y="3597060"/>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5"/>
          <p:cNvSpPr>
            <a:spLocks/>
          </p:cNvSpPr>
          <p:nvPr/>
        </p:nvSpPr>
        <p:spPr bwMode="auto">
          <a:xfrm>
            <a:off x="4306750"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0" name="Freeform 15"/>
          <p:cNvSpPr>
            <a:spLocks/>
          </p:cNvSpPr>
          <p:nvPr/>
        </p:nvSpPr>
        <p:spPr bwMode="auto">
          <a:xfrm flipH="1">
            <a:off x="6066255"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1" name="Freeform 15"/>
          <p:cNvSpPr>
            <a:spLocks/>
          </p:cNvSpPr>
          <p:nvPr/>
        </p:nvSpPr>
        <p:spPr bwMode="auto">
          <a:xfrm flipH="1">
            <a:off x="6066255"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2" name="TextBox 11"/>
          <p:cNvSpPr txBox="1"/>
          <p:nvPr/>
        </p:nvSpPr>
        <p:spPr>
          <a:xfrm>
            <a:off x="2255684" y="18355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13" name="TextBox 12"/>
          <p:cNvSpPr txBox="1"/>
          <p:nvPr/>
        </p:nvSpPr>
        <p:spPr>
          <a:xfrm>
            <a:off x="2255684" y="21654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14" name="TextBox 13"/>
          <p:cNvSpPr txBox="1"/>
          <p:nvPr/>
        </p:nvSpPr>
        <p:spPr>
          <a:xfrm>
            <a:off x="4441611" y="24215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01</a:t>
            </a:r>
            <a:endParaRPr lang="zh-CN" altLang="en-US" sz="3600" b="1" dirty="0">
              <a:solidFill>
                <a:schemeClr val="tx2"/>
              </a:solidFill>
              <a:latin typeface="+mj-ea"/>
              <a:ea typeface="+mj-ea"/>
            </a:endParaRPr>
          </a:p>
        </p:txBody>
      </p:sp>
      <p:sp>
        <p:nvSpPr>
          <p:cNvPr id="15" name="TextBox 14"/>
          <p:cNvSpPr txBox="1"/>
          <p:nvPr/>
        </p:nvSpPr>
        <p:spPr>
          <a:xfrm>
            <a:off x="6727611" y="24215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02</a:t>
            </a:r>
            <a:endParaRPr lang="zh-CN" altLang="en-US" sz="3600" b="1" dirty="0">
              <a:solidFill>
                <a:schemeClr val="tx2"/>
              </a:solidFill>
              <a:latin typeface="+mj-ea"/>
              <a:ea typeface="+mj-ea"/>
            </a:endParaRPr>
          </a:p>
        </p:txBody>
      </p:sp>
      <p:sp>
        <p:nvSpPr>
          <p:cNvPr id="16" name="TextBox 15"/>
          <p:cNvSpPr txBox="1"/>
          <p:nvPr/>
        </p:nvSpPr>
        <p:spPr>
          <a:xfrm>
            <a:off x="4441611" y="46313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03</a:t>
            </a:r>
            <a:endParaRPr lang="zh-CN" altLang="en-US" sz="3600" b="1" dirty="0">
              <a:solidFill>
                <a:schemeClr val="tx2"/>
              </a:solidFill>
              <a:latin typeface="+mj-ea"/>
              <a:ea typeface="+mj-ea"/>
            </a:endParaRPr>
          </a:p>
        </p:txBody>
      </p:sp>
      <p:sp>
        <p:nvSpPr>
          <p:cNvPr id="17" name="TextBox 16"/>
          <p:cNvSpPr txBox="1"/>
          <p:nvPr/>
        </p:nvSpPr>
        <p:spPr>
          <a:xfrm>
            <a:off x="6727611" y="46313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04</a:t>
            </a:r>
            <a:endParaRPr lang="zh-CN" altLang="en-US" sz="3600" b="1" dirty="0">
              <a:solidFill>
                <a:schemeClr val="tx2"/>
              </a:solidFill>
              <a:latin typeface="+mj-ea"/>
              <a:ea typeface="+mj-ea"/>
            </a:endParaRPr>
          </a:p>
        </p:txBody>
      </p:sp>
      <p:sp>
        <p:nvSpPr>
          <p:cNvPr id="18" name="TextBox 17"/>
          <p:cNvSpPr txBox="1"/>
          <p:nvPr/>
        </p:nvSpPr>
        <p:spPr>
          <a:xfrm>
            <a:off x="7712865" y="18355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19" name="TextBox 18"/>
          <p:cNvSpPr txBox="1"/>
          <p:nvPr/>
        </p:nvSpPr>
        <p:spPr>
          <a:xfrm>
            <a:off x="7712865" y="21654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0" name="TextBox 19"/>
          <p:cNvSpPr txBox="1"/>
          <p:nvPr/>
        </p:nvSpPr>
        <p:spPr>
          <a:xfrm>
            <a:off x="2186236" y="41088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21" name="TextBox 20"/>
          <p:cNvSpPr txBox="1"/>
          <p:nvPr/>
        </p:nvSpPr>
        <p:spPr>
          <a:xfrm>
            <a:off x="2186236" y="44387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2" name="TextBox 21"/>
          <p:cNvSpPr txBox="1"/>
          <p:nvPr/>
        </p:nvSpPr>
        <p:spPr>
          <a:xfrm>
            <a:off x="7712865" y="4108832"/>
            <a:ext cx="1800493" cy="369332"/>
          </a:xfrm>
          <a:prstGeom prst="rect">
            <a:avLst/>
          </a:prstGeom>
          <a:noFill/>
        </p:spPr>
        <p:txBody>
          <a:bodyPr wrap="none" rtlCol="0">
            <a:spAutoFit/>
          </a:bodyPr>
          <a:lstStyle/>
          <a:p>
            <a:r>
              <a:rPr lang="zh-CN" altLang="en-US" b="1" smtClean="0">
                <a:solidFill>
                  <a:schemeClr val="tx2"/>
                </a:solidFill>
                <a:latin typeface="+mj-ea"/>
                <a:ea typeface="+mj-ea"/>
              </a:rPr>
              <a:t>请输入您的标</a:t>
            </a:r>
            <a:r>
              <a:rPr lang="zh-CN" altLang="en-US" b="1">
                <a:solidFill>
                  <a:schemeClr val="tx2"/>
                </a:solidFill>
                <a:latin typeface="+mj-ea"/>
                <a:ea typeface="+mj-ea"/>
              </a:rPr>
              <a:t>题</a:t>
            </a:r>
            <a:endParaRPr lang="zh-CN" altLang="en-US" b="1" dirty="0">
              <a:solidFill>
                <a:schemeClr val="tx2"/>
              </a:solidFill>
              <a:latin typeface="+mj-ea"/>
              <a:ea typeface="+mj-ea"/>
            </a:endParaRPr>
          </a:p>
        </p:txBody>
      </p:sp>
      <p:sp>
        <p:nvSpPr>
          <p:cNvPr id="23" name="TextBox 22"/>
          <p:cNvSpPr txBox="1"/>
          <p:nvPr/>
        </p:nvSpPr>
        <p:spPr>
          <a:xfrm>
            <a:off x="7712865" y="44387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Tree>
    <p:extLst>
      <p:ext uri="{BB962C8B-B14F-4D97-AF65-F5344CB8AC3E}">
        <p14:creationId xmlns:p14="http://schemas.microsoft.com/office/powerpoint/2010/main" val="1052059283"/>
      </p:ext>
    </p:extLst>
  </p:cSld>
  <p:clrMapOvr>
    <a:masterClrMapping/>
  </p:clrMapOvr>
  <p:transition spd="slow" advTm="8563">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14:presetBounceEnd="40000">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14:bounceEnd="40000">
                                          <p:cBhvr additive="base">
                                            <p:cTn id="32"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14:presetBounceEnd="40000">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14:bounceEnd="40000">
                                          <p:cBhvr additive="base">
                                            <p:cTn id="5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14:presetBounceEnd="40000">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14:bounceEnd="40000">
                                          <p:cBhvr additive="base">
                                            <p:cTn id="70"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14:presetBounceEnd="40000">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14:bounceEnd="40000">
                                          <p:cBhvr additive="base">
                                            <p:cTn id="89"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3681" r="-1082" b="7810"/>
          <a:stretch/>
        </p:blipFill>
        <p:spPr>
          <a:xfrm>
            <a:off x="0" y="630774"/>
            <a:ext cx="12328633" cy="6074851"/>
          </a:xfrm>
          <a:prstGeom prst="rect">
            <a:avLst/>
          </a:prstGeom>
        </p:spPr>
      </p:pic>
      <p:sp>
        <p:nvSpPr>
          <p:cNvPr id="77" name="TextBox 76"/>
          <p:cNvSpPr txBox="1"/>
          <p:nvPr/>
        </p:nvSpPr>
        <p:spPr>
          <a:xfrm>
            <a:off x="477741" y="159023"/>
            <a:ext cx="2646878"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自身能力有待提高</a:t>
            </a:r>
            <a:endParaRPr lang="zh-CN" altLang="en-US" sz="2400" dirty="0">
              <a:solidFill>
                <a:srgbClr val="4D4D4D"/>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矩形 5"/>
          <p:cNvSpPr/>
          <p:nvPr/>
        </p:nvSpPr>
        <p:spPr bwMode="auto">
          <a:xfrm>
            <a:off x="2660947" y="1679984"/>
            <a:ext cx="9535816" cy="3744416"/>
          </a:xfrm>
          <a:prstGeom prst="rect">
            <a:avLst/>
          </a:prstGeom>
          <a:solidFill>
            <a:schemeClr val="bg2">
              <a:lumMod val="20000"/>
              <a:lumOff val="80000"/>
              <a:alpha val="7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 name="TextBox 8"/>
          <p:cNvSpPr txBox="1"/>
          <p:nvPr/>
        </p:nvSpPr>
        <p:spPr>
          <a:xfrm>
            <a:off x="3214669" y="1926460"/>
            <a:ext cx="1877437" cy="430887"/>
          </a:xfrm>
          <a:prstGeom prst="rect">
            <a:avLst/>
          </a:prstGeom>
          <a:noFill/>
        </p:spPr>
        <p:txBody>
          <a:bodyPr wrap="none" rtlCol="0">
            <a:spAutoFit/>
          </a:bodyPr>
          <a:lstStyle/>
          <a:p>
            <a:r>
              <a:rPr lang="zh-CN" altLang="en-US" sz="2200" b="1" dirty="0" smtClean="0">
                <a:latin typeface="+mj-ea"/>
                <a:ea typeface="+mj-ea"/>
              </a:rPr>
              <a:t>市场感知能力</a:t>
            </a:r>
            <a:endParaRPr lang="zh-CN" altLang="en-US" sz="2200" b="1" dirty="0">
              <a:latin typeface="+mj-ea"/>
              <a:ea typeface="+mj-ea"/>
            </a:endParaRPr>
          </a:p>
        </p:txBody>
      </p:sp>
      <p:sp>
        <p:nvSpPr>
          <p:cNvPr id="17" name="TextBox 16"/>
          <p:cNvSpPr txBox="1"/>
          <p:nvPr/>
        </p:nvSpPr>
        <p:spPr>
          <a:xfrm>
            <a:off x="3195763" y="2320921"/>
            <a:ext cx="8434270" cy="923330"/>
          </a:xfrm>
          <a:prstGeom prst="rect">
            <a:avLst/>
          </a:prstGeom>
          <a:noFill/>
        </p:spPr>
        <p:txBody>
          <a:bodyPr wrap="square"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8" name="TextBox 17"/>
          <p:cNvSpPr txBox="1"/>
          <p:nvPr/>
        </p:nvSpPr>
        <p:spPr>
          <a:xfrm>
            <a:off x="3195762" y="3875184"/>
            <a:ext cx="8434271" cy="1338828"/>
          </a:xfrm>
          <a:prstGeom prst="rect">
            <a:avLst/>
          </a:prstGeom>
          <a:noFill/>
        </p:spPr>
        <p:txBody>
          <a:bodyPr wrap="square"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9" name="TextBox 18"/>
          <p:cNvSpPr txBox="1"/>
          <p:nvPr/>
        </p:nvSpPr>
        <p:spPr>
          <a:xfrm>
            <a:off x="3214669" y="3478463"/>
            <a:ext cx="1877437" cy="430887"/>
          </a:xfrm>
          <a:prstGeom prst="rect">
            <a:avLst/>
          </a:prstGeom>
          <a:noFill/>
        </p:spPr>
        <p:txBody>
          <a:bodyPr wrap="none" rtlCol="0">
            <a:spAutoFit/>
          </a:bodyPr>
          <a:lstStyle/>
          <a:p>
            <a:r>
              <a:rPr lang="zh-CN" altLang="en-US" sz="2200" b="1" dirty="0" smtClean="0">
                <a:latin typeface="+mj-ea"/>
                <a:ea typeface="+mj-ea"/>
              </a:rPr>
              <a:t>客户开拓能力</a:t>
            </a:r>
            <a:endParaRPr lang="zh-CN" altLang="en-US" sz="2200" b="1" dirty="0">
              <a:latin typeface="+mj-ea"/>
              <a:ea typeface="+mj-ea"/>
            </a:endParaRPr>
          </a:p>
        </p:txBody>
      </p:sp>
    </p:spTree>
    <p:extLst>
      <p:ext uri="{BB962C8B-B14F-4D97-AF65-F5344CB8AC3E}">
        <p14:creationId xmlns:p14="http://schemas.microsoft.com/office/powerpoint/2010/main" val="2399534534"/>
      </p:ext>
    </p:extLst>
  </p:cSld>
  <p:clrMapOvr>
    <a:masterClrMapping/>
  </p:clrMapOvr>
  <p:transition spd="slow" advTm="60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98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000"/>
                                        <p:tgtEl>
                                          <p:spTgt spid="6"/>
                                        </p:tgtEl>
                                      </p:cBhvr>
                                    </p:animEffect>
                                  </p:childTnLst>
                                </p:cTn>
                              </p:par>
                            </p:childTnLst>
                          </p:cTn>
                        </p:par>
                        <p:par>
                          <p:cTn id="12" fill="hold">
                            <p:stCondLst>
                              <p:cond delay="298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fill="hold"/>
                                        <p:tgtEl>
                                          <p:spTgt spid="4"/>
                                        </p:tgtEl>
                                        <p:attrNameLst>
                                          <p:attrName>ppt_x</p:attrName>
                                        </p:attrNameLst>
                                      </p:cBhvr>
                                      <p:tavLst>
                                        <p:tav tm="0">
                                          <p:val>
                                            <p:strVal val="0-#ppt_w/2"/>
                                          </p:val>
                                        </p:tav>
                                        <p:tav tm="100000">
                                          <p:val>
                                            <p:strVal val="#ppt_x"/>
                                          </p:val>
                                        </p:tav>
                                      </p:tavLst>
                                    </p:anim>
                                    <p:anim calcmode="lin" valueType="num">
                                      <p:cBhvr additive="base">
                                        <p:cTn id="16" dur="3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3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7"/>
                                        </p:tgtEl>
                                        <p:attrNameLst>
                                          <p:attrName>style.visibility</p:attrName>
                                        </p:attrNameLst>
                                      </p:cBhvr>
                                      <p:to>
                                        <p:strVal val="visible"/>
                                      </p:to>
                                    </p:set>
                                    <p:anim calcmode="lin" valueType="num">
                                      <p:cBhvr>
                                        <p:cTn id="20"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77"/>
                                        </p:tgtEl>
                                        <p:attrNameLst>
                                          <p:attrName>ppt_y</p:attrName>
                                        </p:attrNameLst>
                                      </p:cBhvr>
                                      <p:tavLst>
                                        <p:tav tm="0">
                                          <p:val>
                                            <p:strVal val="#ppt_y"/>
                                          </p:val>
                                        </p:tav>
                                        <p:tav tm="100000">
                                          <p:val>
                                            <p:strVal val="#ppt_y"/>
                                          </p:val>
                                        </p:tav>
                                      </p:tavLst>
                                    </p:anim>
                                    <p:anim calcmode="lin" valueType="num">
                                      <p:cBhvr>
                                        <p:cTn id="22"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77"/>
                                        </p:tgtEl>
                                      </p:cBhvr>
                                    </p:animEffect>
                                  </p:childTnLst>
                                </p:cTn>
                              </p:par>
                            </p:childTnLst>
                          </p:cTn>
                        </p:par>
                        <p:par>
                          <p:cTn id="25" fill="hold">
                            <p:stCondLst>
                              <p:cond delay="396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300" fill="hold"/>
                                        <p:tgtEl>
                                          <p:spTgt spid="9"/>
                                        </p:tgtEl>
                                        <p:attrNameLst>
                                          <p:attrName>ppt_y</p:attrName>
                                        </p:attrNameLst>
                                      </p:cBhvr>
                                      <p:tavLst>
                                        <p:tav tm="0">
                                          <p:val>
                                            <p:strVal val="#ppt_y"/>
                                          </p:val>
                                        </p:tav>
                                        <p:tav tm="100000">
                                          <p:val>
                                            <p:strVal val="#ppt_y"/>
                                          </p:val>
                                        </p:tav>
                                      </p:tavLst>
                                    </p:anim>
                                    <p:anim calcmode="lin" valueType="num">
                                      <p:cBhvr>
                                        <p:cTn id="30"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300" tmFilter="0,0; .5, 1; 1, 1"/>
                                        <p:tgtEl>
                                          <p:spTgt spid="9"/>
                                        </p:tgtEl>
                                      </p:cBhvr>
                                    </p:animEffect>
                                  </p:childTnLst>
                                </p:cTn>
                              </p:par>
                            </p:childTnLst>
                          </p:cTn>
                        </p:par>
                        <p:par>
                          <p:cTn id="33" fill="hold">
                            <p:stCondLst>
                              <p:cond delay="4410"/>
                            </p:stCondLst>
                            <p:childTnLst>
                              <p:par>
                                <p:cTn id="34" presetID="4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491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19"/>
                                        </p:tgtEl>
                                        <p:attrNameLst>
                                          <p:attrName>ppt_y</p:attrName>
                                        </p:attrNameLst>
                                      </p:cBhvr>
                                      <p:tavLst>
                                        <p:tav tm="0">
                                          <p:val>
                                            <p:strVal val="#ppt_y"/>
                                          </p:val>
                                        </p:tav>
                                        <p:tav tm="100000">
                                          <p:val>
                                            <p:strVal val="#ppt_y"/>
                                          </p:val>
                                        </p:tav>
                                      </p:tavLst>
                                    </p:anim>
                                    <p:anim calcmode="lin" valueType="num">
                                      <p:cBhvr>
                                        <p:cTn id="44"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19"/>
                                        </p:tgtEl>
                                      </p:cBhvr>
                                    </p:animEffect>
                                  </p:childTnLst>
                                </p:cTn>
                              </p:par>
                            </p:childTnLst>
                          </p:cTn>
                        </p:par>
                        <p:par>
                          <p:cTn id="47" fill="hold">
                            <p:stCondLst>
                              <p:cond delay="536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animBg="1"/>
      <p:bldP spid="6" grpId="0" animBg="1"/>
      <p:bldP spid="9"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四、当前形势分析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6" name="组合 35"/>
          <p:cNvGrpSpPr/>
          <p:nvPr/>
        </p:nvGrpSpPr>
        <p:grpSpPr>
          <a:xfrm>
            <a:off x="4124404" y="3431425"/>
            <a:ext cx="2160842" cy="400110"/>
            <a:chOff x="3276600" y="3624263"/>
            <a:chExt cx="1725784" cy="319553"/>
          </a:xfrm>
        </p:grpSpPr>
        <p:grpSp>
          <p:nvGrpSpPr>
            <p:cNvPr id="37" name="Group 10"/>
            <p:cNvGrpSpPr>
              <a:grpSpLocks/>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8"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行业发展预测</a:t>
              </a:r>
              <a:endParaRPr lang="zh-CN" altLang="en-US" sz="2000" dirty="0">
                <a:solidFill>
                  <a:srgbClr val="333333"/>
                </a:solidFill>
                <a:ea typeface="微软雅黑" pitchFamily="34" charset="-122"/>
              </a:endParaRPr>
            </a:p>
          </p:txBody>
        </p:sp>
      </p:grpSp>
      <p:grpSp>
        <p:nvGrpSpPr>
          <p:cNvPr id="42" name="组合 41"/>
          <p:cNvGrpSpPr/>
          <p:nvPr/>
        </p:nvGrpSpPr>
        <p:grpSpPr>
          <a:xfrm>
            <a:off x="7220744" y="3463228"/>
            <a:ext cx="2160842" cy="400110"/>
            <a:chOff x="3276600" y="3624263"/>
            <a:chExt cx="1725784" cy="319553"/>
          </a:xfrm>
        </p:grpSpPr>
        <p:grpSp>
          <p:nvGrpSpPr>
            <p:cNvPr id="43" name="Group 10"/>
            <p:cNvGrpSpPr>
              <a:grpSpLocks/>
            </p:cNvGrpSpPr>
            <p:nvPr/>
          </p:nvGrpSpPr>
          <p:grpSpPr bwMode="auto">
            <a:xfrm>
              <a:off x="3276600" y="3649663"/>
              <a:ext cx="282575" cy="282575"/>
              <a:chOff x="0" y="0"/>
              <a:chExt cx="2494" cy="2494"/>
            </a:xfrm>
          </p:grpSpPr>
          <p:sp>
            <p:nvSpPr>
              <p:cNvPr id="7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4"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内部环境分析</a:t>
              </a:r>
              <a:endParaRPr lang="zh-CN" altLang="en-US" sz="2000" dirty="0">
                <a:solidFill>
                  <a:srgbClr val="333333"/>
                </a:solidFill>
                <a:ea typeface="微软雅黑" pitchFamily="34" charset="-122"/>
              </a:endParaRPr>
            </a:p>
          </p:txBody>
        </p:sp>
      </p:grpSp>
      <p:grpSp>
        <p:nvGrpSpPr>
          <p:cNvPr id="74" name="组合 73"/>
          <p:cNvGrpSpPr/>
          <p:nvPr/>
        </p:nvGrpSpPr>
        <p:grpSpPr>
          <a:xfrm>
            <a:off x="7220744" y="4039011"/>
            <a:ext cx="1904361" cy="400110"/>
            <a:chOff x="3276600" y="3624263"/>
            <a:chExt cx="1520943" cy="319553"/>
          </a:xfrm>
        </p:grpSpPr>
        <p:grpSp>
          <p:nvGrpSpPr>
            <p:cNvPr id="75" name="Group 10"/>
            <p:cNvGrpSpPr>
              <a:grpSpLocks/>
            </p:cNvGrpSpPr>
            <p:nvPr/>
          </p:nvGrpSpPr>
          <p:grpSpPr bwMode="auto">
            <a:xfrm>
              <a:off x="3276600" y="3649663"/>
              <a:ext cx="282575" cy="282575"/>
              <a:chOff x="0" y="0"/>
              <a:chExt cx="2494" cy="2494"/>
            </a:xfrm>
          </p:grpSpPr>
          <p:sp>
            <p:nvSpPr>
              <p:cNvPr id="7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76" name="Text Box 13"/>
            <p:cNvSpPr txBox="1">
              <a:spLocks noChangeArrowheads="1"/>
            </p:cNvSpPr>
            <p:nvPr/>
          </p:nvSpPr>
          <p:spPr bwMode="auto">
            <a:xfrm>
              <a:off x="3625850" y="3624263"/>
              <a:ext cx="1171693"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333333"/>
                  </a:solidFill>
                  <a:ea typeface="微软雅黑" pitchFamily="34" charset="-122"/>
                </a:rPr>
                <a:t>SWOT</a:t>
              </a:r>
              <a:r>
                <a:rPr lang="zh-CN" altLang="en-US" sz="2000" dirty="0" smtClean="0">
                  <a:solidFill>
                    <a:srgbClr val="333333"/>
                  </a:solidFill>
                  <a:ea typeface="微软雅黑" pitchFamily="34" charset="-122"/>
                </a:rPr>
                <a:t>分</a:t>
              </a:r>
              <a:r>
                <a:rPr lang="zh-CN" altLang="en-US" sz="2000" dirty="0">
                  <a:solidFill>
                    <a:srgbClr val="333333"/>
                  </a:solidFill>
                  <a:ea typeface="微软雅黑" pitchFamily="34" charset="-122"/>
                </a:rPr>
                <a:t>析</a:t>
              </a:r>
            </a:p>
          </p:txBody>
        </p:sp>
      </p:grpSp>
      <p:grpSp>
        <p:nvGrpSpPr>
          <p:cNvPr id="79" name="组合 78"/>
          <p:cNvGrpSpPr/>
          <p:nvPr/>
        </p:nvGrpSpPr>
        <p:grpSpPr>
          <a:xfrm>
            <a:off x="4124405" y="4032608"/>
            <a:ext cx="2673803" cy="400110"/>
            <a:chOff x="3276600" y="3624263"/>
            <a:chExt cx="2135467" cy="319553"/>
          </a:xfrm>
        </p:grpSpPr>
        <p:grpSp>
          <p:nvGrpSpPr>
            <p:cNvPr id="80" name="Group 10"/>
            <p:cNvGrpSpPr>
              <a:grpSpLocks/>
            </p:cNvGrpSpPr>
            <p:nvPr/>
          </p:nvGrpSpPr>
          <p:grpSpPr bwMode="auto">
            <a:xfrm>
              <a:off x="3276600" y="3649663"/>
              <a:ext cx="282575" cy="282575"/>
              <a:chOff x="0" y="0"/>
              <a:chExt cx="2494" cy="2494"/>
            </a:xfrm>
          </p:grpSpPr>
          <p:sp>
            <p:nvSpPr>
              <p:cNvPr id="8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8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8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竞争对手动向预测</a:t>
              </a:r>
              <a:endParaRPr lang="zh-CN" altLang="en-US" sz="2000" dirty="0">
                <a:solidFill>
                  <a:srgbClr val="333333"/>
                </a:solidFill>
                <a:ea typeface="微软雅黑" pitchFamily="34" charset="-122"/>
              </a:endParaRPr>
            </a:p>
          </p:txBody>
        </p:sp>
      </p:grpSp>
      <p:grpSp>
        <p:nvGrpSpPr>
          <p:cNvPr id="31" name="组合 30"/>
          <p:cNvGrpSpPr>
            <a:grpSpLocks noChangeAspect="1"/>
          </p:cNvGrpSpPr>
          <p:nvPr/>
        </p:nvGrpSpPr>
        <p:grpSpPr>
          <a:xfrm>
            <a:off x="1417861" y="2367000"/>
            <a:ext cx="2095406" cy="2124000"/>
            <a:chOff x="2317849" y="-1212230"/>
            <a:chExt cx="2093913" cy="2122488"/>
          </a:xfrm>
          <a:solidFill>
            <a:schemeClr val="tx1"/>
          </a:solidFill>
        </p:grpSpPr>
        <p:sp>
          <p:nvSpPr>
            <p:cNvPr id="32"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3"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87808973"/>
      </p:ext>
    </p:extLst>
  </p:cSld>
  <p:clrMapOvr>
    <a:masterClrMapping/>
  </p:clrMapOvr>
  <p:transition spd="slow" advTm="57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ppt_w</p:attrName>
                                        </p:attrNameLst>
                                      </p:cBhvr>
                                      <p:tavLst>
                                        <p:tav tm="0">
                                          <p:val>
                                            <p:fltVal val="0"/>
                                          </p:val>
                                        </p:tav>
                                        <p:tav tm="100000">
                                          <p:val>
                                            <p:strVal val="#ppt_w"/>
                                          </p:val>
                                        </p:tav>
                                      </p:tavLst>
                                    </p:anim>
                                    <p:anim calcmode="lin" valueType="num">
                                      <p:cBhvr>
                                        <p:cTn id="12" dur="1000" fill="hold"/>
                                        <p:tgtEl>
                                          <p:spTgt spid="31"/>
                                        </p:tgtEl>
                                        <p:attrNameLst>
                                          <p:attrName>ppt_h</p:attrName>
                                        </p:attrNameLst>
                                      </p:cBhvr>
                                      <p:tavLst>
                                        <p:tav tm="0">
                                          <p:val>
                                            <p:fltVal val="0"/>
                                          </p:val>
                                        </p:tav>
                                        <p:tav tm="100000">
                                          <p:val>
                                            <p:strVal val="#ppt_h"/>
                                          </p:val>
                                        </p:tav>
                                      </p:tavLst>
                                    </p:anim>
                                    <p:animEffect transition="in" filter="fade">
                                      <p:cBhvr>
                                        <p:cTn id="13" dur="1000"/>
                                        <p:tgtEl>
                                          <p:spTgt spid="31"/>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 presetClass="entr" presetSubtype="1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1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500" fill="hold"/>
                                        <p:tgtEl>
                                          <p:spTgt spid="79"/>
                                        </p:tgtEl>
                                        <p:attrNameLst>
                                          <p:attrName>ppt_x</p:attrName>
                                        </p:attrNameLst>
                                      </p:cBhvr>
                                      <p:tavLst>
                                        <p:tav tm="0">
                                          <p:val>
                                            <p:strVal val="0-#ppt_w/2"/>
                                          </p:val>
                                        </p:tav>
                                        <p:tav tm="100000">
                                          <p:val>
                                            <p:strVal val="#ppt_x"/>
                                          </p:val>
                                        </p:tav>
                                      </p:tavLst>
                                    </p:anim>
                                    <p:anim calcmode="lin" valueType="num">
                                      <p:cBhvr additive="base">
                                        <p:cTn id="41" dur="500" fill="hold"/>
                                        <p:tgtEl>
                                          <p:spTgt spid="79"/>
                                        </p:tgtEl>
                                        <p:attrNameLst>
                                          <p:attrName>ppt_y</p:attrName>
                                        </p:attrNameLst>
                                      </p:cBhvr>
                                      <p:tavLst>
                                        <p:tav tm="0">
                                          <p:val>
                                            <p:strVal val="1+#ppt_h/2"/>
                                          </p:val>
                                        </p:tav>
                                        <p:tav tm="100000">
                                          <p:val>
                                            <p:strVal val="#ppt_y"/>
                                          </p:val>
                                        </p:tav>
                                      </p:tavLst>
                                    </p:anim>
                                  </p:childTnLst>
                                </p:cTn>
                              </p:par>
                            </p:childTnLst>
                          </p:cTn>
                        </p:par>
                        <p:par>
                          <p:cTn id="42" fill="hold">
                            <p:stCondLst>
                              <p:cond delay="48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a:spLocks/>
          </p:cNvSpPr>
          <p:nvPr/>
        </p:nvSpPr>
        <p:spPr bwMode="auto">
          <a:xfrm flipH="1">
            <a:off x="11498980"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6"/>
          <p:cNvSpPr>
            <a:spLocks/>
          </p:cNvSpPr>
          <p:nvPr/>
        </p:nvSpPr>
        <p:spPr bwMode="auto">
          <a:xfrm flipH="1">
            <a:off x="10782149"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 name="矩形 2"/>
          <p:cNvSpPr/>
          <p:nvPr/>
        </p:nvSpPr>
        <p:spPr bwMode="auto">
          <a:xfrm>
            <a:off x="1414462" y="889075"/>
            <a:ext cx="9367688" cy="5156051"/>
          </a:xfrm>
          <a:prstGeom prst="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2" name="燕尾形 91"/>
          <p:cNvSpPr/>
          <p:nvPr/>
        </p:nvSpPr>
        <p:spPr bwMode="auto">
          <a:xfrm rot="16200000">
            <a:off x="2048455" y="4279065"/>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3" name="燕尾形 92"/>
          <p:cNvSpPr/>
          <p:nvPr/>
        </p:nvSpPr>
        <p:spPr bwMode="auto">
          <a:xfrm rot="16200000">
            <a:off x="2048455" y="2888941"/>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4" name="燕尾形 93"/>
          <p:cNvSpPr/>
          <p:nvPr/>
        </p:nvSpPr>
        <p:spPr bwMode="auto">
          <a:xfrm rot="16200000">
            <a:off x="2048455" y="1480034"/>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7" name="燕尾形 96"/>
          <p:cNvSpPr/>
          <p:nvPr/>
        </p:nvSpPr>
        <p:spPr bwMode="auto">
          <a:xfrm rot="5400000" flipV="1">
            <a:off x="6481846" y="3033721"/>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8" name="燕尾形 97"/>
          <p:cNvSpPr/>
          <p:nvPr/>
        </p:nvSpPr>
        <p:spPr bwMode="auto">
          <a:xfrm rot="5400000" flipV="1">
            <a:off x="6481846" y="1387453"/>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2113929" y="1732062"/>
            <a:ext cx="877163" cy="646331"/>
          </a:xfrm>
          <a:prstGeom prst="rect">
            <a:avLst/>
          </a:prstGeom>
          <a:noFill/>
        </p:spPr>
        <p:txBody>
          <a:bodyPr wrap="none" rtlCol="0">
            <a:spAutoFit/>
          </a:bodyPr>
          <a:lstStyle/>
          <a:p>
            <a:pPr algn="ctr"/>
            <a:r>
              <a:rPr lang="zh-CN" altLang="en-US" dirty="0" smtClean="0">
                <a:solidFill>
                  <a:srgbClr val="F8F8F8"/>
                </a:solidFill>
                <a:latin typeface="+mn-ea"/>
                <a:ea typeface="+mn-ea"/>
              </a:rPr>
              <a:t>正面</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观点一</a:t>
            </a:r>
            <a:endParaRPr lang="zh-CN" altLang="en-US" dirty="0">
              <a:solidFill>
                <a:srgbClr val="F8F8F8"/>
              </a:solidFill>
              <a:latin typeface="+mn-ea"/>
              <a:ea typeface="+mn-ea"/>
            </a:endParaRPr>
          </a:p>
        </p:txBody>
      </p:sp>
      <p:sp>
        <p:nvSpPr>
          <p:cNvPr id="33" name="TextBox 32"/>
          <p:cNvSpPr txBox="1"/>
          <p:nvPr/>
        </p:nvSpPr>
        <p:spPr>
          <a:xfrm>
            <a:off x="3308595" y="1819285"/>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0" name="TextBox 99"/>
          <p:cNvSpPr txBox="1"/>
          <p:nvPr/>
        </p:nvSpPr>
        <p:spPr>
          <a:xfrm>
            <a:off x="2113929" y="3183302"/>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观点二</a:t>
            </a:r>
            <a:endParaRPr lang="zh-CN" altLang="en-US" dirty="0">
              <a:solidFill>
                <a:srgbClr val="F8F8F8"/>
              </a:solidFill>
              <a:latin typeface="+mn-ea"/>
              <a:ea typeface="+mn-ea"/>
            </a:endParaRPr>
          </a:p>
        </p:txBody>
      </p:sp>
      <p:sp>
        <p:nvSpPr>
          <p:cNvPr id="101" name="TextBox 100"/>
          <p:cNvSpPr txBox="1"/>
          <p:nvPr/>
        </p:nvSpPr>
        <p:spPr>
          <a:xfrm>
            <a:off x="3308595" y="3270525"/>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2" name="TextBox 101"/>
          <p:cNvSpPr txBox="1"/>
          <p:nvPr/>
        </p:nvSpPr>
        <p:spPr>
          <a:xfrm>
            <a:off x="2113929" y="4552259"/>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观点三</a:t>
            </a:r>
            <a:endParaRPr lang="zh-CN" altLang="en-US" dirty="0">
              <a:solidFill>
                <a:srgbClr val="F8F8F8"/>
              </a:solidFill>
              <a:latin typeface="+mn-ea"/>
              <a:ea typeface="+mn-ea"/>
            </a:endParaRPr>
          </a:p>
        </p:txBody>
      </p:sp>
      <p:sp>
        <p:nvSpPr>
          <p:cNvPr id="103" name="TextBox 102"/>
          <p:cNvSpPr txBox="1"/>
          <p:nvPr/>
        </p:nvSpPr>
        <p:spPr>
          <a:xfrm>
            <a:off x="3308595" y="4639482"/>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6" name="TextBox 105"/>
          <p:cNvSpPr txBox="1"/>
          <p:nvPr/>
        </p:nvSpPr>
        <p:spPr>
          <a:xfrm>
            <a:off x="6560020" y="1728381"/>
            <a:ext cx="877163" cy="646331"/>
          </a:xfrm>
          <a:prstGeom prst="rect">
            <a:avLst/>
          </a:prstGeom>
          <a:noFill/>
        </p:spPr>
        <p:txBody>
          <a:bodyPr wrap="none" rtlCol="0">
            <a:spAutoFit/>
          </a:bodyPr>
          <a:lstStyle/>
          <a:p>
            <a:pPr algn="ctr"/>
            <a:r>
              <a:rPr lang="zh-CN" altLang="en-US" dirty="0" smtClean="0">
                <a:solidFill>
                  <a:srgbClr val="F8F8F8"/>
                </a:solidFill>
                <a:latin typeface="+mj-ea"/>
                <a:ea typeface="+mj-ea"/>
              </a:rPr>
              <a:t>负面</a:t>
            </a:r>
            <a:endParaRPr lang="en-US" altLang="zh-CN" dirty="0" smtClean="0">
              <a:solidFill>
                <a:srgbClr val="F8F8F8"/>
              </a:solidFill>
              <a:latin typeface="+mj-ea"/>
              <a:ea typeface="+mj-ea"/>
            </a:endParaRPr>
          </a:p>
          <a:p>
            <a:pPr algn="ctr"/>
            <a:r>
              <a:rPr lang="zh-CN" altLang="en-US" dirty="0" smtClean="0">
                <a:solidFill>
                  <a:srgbClr val="F8F8F8"/>
                </a:solidFill>
                <a:latin typeface="+mj-ea"/>
                <a:ea typeface="+mj-ea"/>
              </a:rPr>
              <a:t>观点一</a:t>
            </a:r>
            <a:endParaRPr lang="zh-CN" altLang="en-US" dirty="0">
              <a:solidFill>
                <a:srgbClr val="F8F8F8"/>
              </a:solidFill>
              <a:latin typeface="+mj-ea"/>
              <a:ea typeface="+mj-ea"/>
            </a:endParaRPr>
          </a:p>
        </p:txBody>
      </p:sp>
      <p:sp>
        <p:nvSpPr>
          <p:cNvPr id="107" name="TextBox 106"/>
          <p:cNvSpPr txBox="1"/>
          <p:nvPr/>
        </p:nvSpPr>
        <p:spPr>
          <a:xfrm>
            <a:off x="6560020" y="3366182"/>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08" name="TextBox 107"/>
          <p:cNvSpPr txBox="1"/>
          <p:nvPr/>
        </p:nvSpPr>
        <p:spPr>
          <a:xfrm>
            <a:off x="7665786" y="1556792"/>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9" name="TextBox 108"/>
          <p:cNvSpPr txBox="1"/>
          <p:nvPr/>
        </p:nvSpPr>
        <p:spPr>
          <a:xfrm>
            <a:off x="7665786" y="3177040"/>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13" name="燕尾形 112"/>
          <p:cNvSpPr/>
          <p:nvPr/>
        </p:nvSpPr>
        <p:spPr bwMode="auto">
          <a:xfrm rot="5400000" flipV="1">
            <a:off x="6481846" y="4669364"/>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4" name="TextBox 113"/>
          <p:cNvSpPr txBox="1"/>
          <p:nvPr/>
        </p:nvSpPr>
        <p:spPr>
          <a:xfrm>
            <a:off x="6560020" y="5001825"/>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15" name="TextBox 114"/>
          <p:cNvSpPr txBox="1"/>
          <p:nvPr/>
        </p:nvSpPr>
        <p:spPr>
          <a:xfrm>
            <a:off x="7665786" y="4812683"/>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38" name="Freeform 6"/>
          <p:cNvSpPr>
            <a:spLocks/>
          </p:cNvSpPr>
          <p:nvPr/>
        </p:nvSpPr>
        <p:spPr bwMode="auto">
          <a:xfrm>
            <a:off x="-151"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9" name="Freeform 6"/>
          <p:cNvSpPr>
            <a:spLocks/>
          </p:cNvSpPr>
          <p:nvPr/>
        </p:nvSpPr>
        <p:spPr bwMode="auto">
          <a:xfrm>
            <a:off x="697630"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7" name="TextBox 26"/>
          <p:cNvSpPr txBox="1"/>
          <p:nvPr/>
        </p:nvSpPr>
        <p:spPr>
          <a:xfrm>
            <a:off x="477741" y="159023"/>
            <a:ext cx="2031325"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行业发展预测</a:t>
            </a:r>
            <a:endParaRPr lang="zh-CN" altLang="en-US" sz="2400" dirty="0">
              <a:solidFill>
                <a:srgbClr val="4D4D4D"/>
              </a:solidFill>
              <a:latin typeface="微软雅黑"/>
              <a:ea typeface="微软雅黑"/>
            </a:endParaRPr>
          </a:p>
        </p:txBody>
      </p:sp>
      <p:sp>
        <p:nvSpPr>
          <p:cNvPr id="28" name="矩形 27"/>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Tree>
    <p:extLst>
      <p:ext uri="{BB962C8B-B14F-4D97-AF65-F5344CB8AC3E}">
        <p14:creationId xmlns:p14="http://schemas.microsoft.com/office/powerpoint/2010/main" val="1192692362"/>
      </p:ext>
    </p:extLst>
  </p:cSld>
  <p:clrMapOvr>
    <a:masterClrMapping/>
  </p:clrMapOvr>
  <p:transition spd="slow" advTm="686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00"/>
                                        <p:tgtEl>
                                          <p:spTgt spid="39"/>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9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400"/>
                                        <p:tgtEl>
                                          <p:spTgt spid="37"/>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400"/>
                                        <p:tgtEl>
                                          <p:spTgt spid="22"/>
                                        </p:tgtEl>
                                      </p:cBhvr>
                                    </p:animEffect>
                                  </p:childTnLst>
                                </p:cTn>
                              </p:par>
                            </p:childTnLst>
                          </p:cTn>
                        </p:par>
                        <p:par>
                          <p:cTn id="20" fill="hold">
                            <p:stCondLst>
                              <p:cond delay="1700"/>
                            </p:stCondLst>
                            <p:childTnLst>
                              <p:par>
                                <p:cTn id="21" presetID="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300" fill="hold"/>
                                        <p:tgtEl>
                                          <p:spTgt spid="28"/>
                                        </p:tgtEl>
                                        <p:attrNameLst>
                                          <p:attrName>ppt_x</p:attrName>
                                        </p:attrNameLst>
                                      </p:cBhvr>
                                      <p:tavLst>
                                        <p:tav tm="0">
                                          <p:val>
                                            <p:strVal val="0-#ppt_w/2"/>
                                          </p:val>
                                        </p:tav>
                                        <p:tav tm="100000">
                                          <p:val>
                                            <p:strVal val="#ppt_x"/>
                                          </p:val>
                                        </p:tav>
                                      </p:tavLst>
                                    </p:anim>
                                    <p:anim calcmode="lin" valueType="num">
                                      <p:cBhvr additive="base">
                                        <p:cTn id="24" dur="300" fill="hold"/>
                                        <p:tgtEl>
                                          <p:spTgt spid="2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cBhvr>
                                        <p:cTn id="28"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27"/>
                                        </p:tgtEl>
                                        <p:attrNameLst>
                                          <p:attrName>ppt_y</p:attrName>
                                        </p:attrNameLst>
                                      </p:cBhvr>
                                      <p:tavLst>
                                        <p:tav tm="0">
                                          <p:val>
                                            <p:strVal val="#ppt_y"/>
                                          </p:val>
                                        </p:tav>
                                        <p:tav tm="100000">
                                          <p:val>
                                            <p:strVal val="#ppt_y"/>
                                          </p:val>
                                        </p:tav>
                                      </p:tavLst>
                                    </p:anim>
                                    <p:anim calcmode="lin" valueType="num">
                                      <p:cBhvr>
                                        <p:cTn id="30"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27"/>
                                        </p:tgtEl>
                                      </p:cBhvr>
                                    </p:animEffect>
                                  </p:childTnLst>
                                </p:cTn>
                              </p:par>
                            </p:childTnLst>
                          </p:cTn>
                        </p:par>
                        <p:par>
                          <p:cTn id="33" fill="hold">
                            <p:stCondLst>
                              <p:cond delay="2600"/>
                            </p:stCondLst>
                            <p:childTnLst>
                              <p:par>
                                <p:cTn id="34" presetID="42"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anim calcmode="lin" valueType="num">
                                      <p:cBhvr>
                                        <p:cTn id="37" dur="500" fill="hold"/>
                                        <p:tgtEl>
                                          <p:spTgt spid="94"/>
                                        </p:tgtEl>
                                        <p:attrNameLst>
                                          <p:attrName>ppt_x</p:attrName>
                                        </p:attrNameLst>
                                      </p:cBhvr>
                                      <p:tavLst>
                                        <p:tav tm="0">
                                          <p:val>
                                            <p:strVal val="#ppt_x"/>
                                          </p:val>
                                        </p:tav>
                                        <p:tav tm="100000">
                                          <p:val>
                                            <p:strVal val="#ppt_x"/>
                                          </p:val>
                                        </p:tav>
                                      </p:tavLst>
                                    </p:anim>
                                    <p:anim calcmode="lin" valueType="num">
                                      <p:cBhvr>
                                        <p:cTn id="38" dur="500" fill="hold"/>
                                        <p:tgtEl>
                                          <p:spTgt spid="9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anim calcmode="lin" valueType="num">
                                      <p:cBhvr>
                                        <p:cTn id="47" dur="500" fill="hold"/>
                                        <p:tgtEl>
                                          <p:spTgt spid="93"/>
                                        </p:tgtEl>
                                        <p:attrNameLst>
                                          <p:attrName>ppt_x</p:attrName>
                                        </p:attrNameLst>
                                      </p:cBhvr>
                                      <p:tavLst>
                                        <p:tav tm="0">
                                          <p:val>
                                            <p:strVal val="#ppt_x"/>
                                          </p:val>
                                        </p:tav>
                                        <p:tav tm="100000">
                                          <p:val>
                                            <p:strVal val="#ppt_x"/>
                                          </p:val>
                                        </p:tav>
                                      </p:tavLst>
                                    </p:anim>
                                    <p:anim calcmode="lin" valueType="num">
                                      <p:cBhvr>
                                        <p:cTn id="48" dur="500" fill="hold"/>
                                        <p:tgtEl>
                                          <p:spTgt spid="9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anim calcmode="lin" valueType="num">
                                      <p:cBhvr>
                                        <p:cTn id="52" dur="500" fill="hold"/>
                                        <p:tgtEl>
                                          <p:spTgt spid="100"/>
                                        </p:tgtEl>
                                        <p:attrNameLst>
                                          <p:attrName>ppt_x</p:attrName>
                                        </p:attrNameLst>
                                      </p:cBhvr>
                                      <p:tavLst>
                                        <p:tav tm="0">
                                          <p:val>
                                            <p:strVal val="#ppt_x"/>
                                          </p:val>
                                        </p:tav>
                                        <p:tav tm="100000">
                                          <p:val>
                                            <p:strVal val="#ppt_x"/>
                                          </p:val>
                                        </p:tav>
                                      </p:tavLst>
                                    </p:anim>
                                    <p:anim calcmode="lin" valueType="num">
                                      <p:cBhvr>
                                        <p:cTn id="53" dur="500" fill="hold"/>
                                        <p:tgtEl>
                                          <p:spTgt spid="10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0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anim calcmode="lin" valueType="num">
                                      <p:cBhvr>
                                        <p:cTn id="57" dur="500" fill="hold"/>
                                        <p:tgtEl>
                                          <p:spTgt spid="92"/>
                                        </p:tgtEl>
                                        <p:attrNameLst>
                                          <p:attrName>ppt_x</p:attrName>
                                        </p:attrNameLst>
                                      </p:cBhvr>
                                      <p:tavLst>
                                        <p:tav tm="0">
                                          <p:val>
                                            <p:strVal val="#ppt_x"/>
                                          </p:val>
                                        </p:tav>
                                        <p:tav tm="100000">
                                          <p:val>
                                            <p:strVal val="#ppt_x"/>
                                          </p:val>
                                        </p:tav>
                                      </p:tavLst>
                                    </p:anim>
                                    <p:anim calcmode="lin" valueType="num">
                                      <p:cBhvr>
                                        <p:cTn id="58" dur="500" fill="hold"/>
                                        <p:tgtEl>
                                          <p:spTgt spid="9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anim calcmode="lin" valueType="num">
                                      <p:cBhvr>
                                        <p:cTn id="62" dur="500" fill="hold"/>
                                        <p:tgtEl>
                                          <p:spTgt spid="102"/>
                                        </p:tgtEl>
                                        <p:attrNameLst>
                                          <p:attrName>ppt_x</p:attrName>
                                        </p:attrNameLst>
                                      </p:cBhvr>
                                      <p:tavLst>
                                        <p:tav tm="0">
                                          <p:val>
                                            <p:strVal val="#ppt_x"/>
                                          </p:val>
                                        </p:tav>
                                        <p:tav tm="100000">
                                          <p:val>
                                            <p:strVal val="#ppt_x"/>
                                          </p:val>
                                        </p:tav>
                                      </p:tavLst>
                                    </p:anim>
                                    <p:anim calcmode="lin" valueType="num">
                                      <p:cBhvr>
                                        <p:cTn id="63" dur="500" fill="hold"/>
                                        <p:tgtEl>
                                          <p:spTgt spid="102"/>
                                        </p:tgtEl>
                                        <p:attrNameLst>
                                          <p:attrName>ppt_y</p:attrName>
                                        </p:attrNameLst>
                                      </p:cBhvr>
                                      <p:tavLst>
                                        <p:tav tm="0">
                                          <p:val>
                                            <p:strVal val="#ppt_y+.1"/>
                                          </p:val>
                                        </p:tav>
                                        <p:tav tm="100000">
                                          <p:val>
                                            <p:strVal val="#ppt_y"/>
                                          </p:val>
                                        </p:tav>
                                      </p:tavLst>
                                    </p:anim>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101"/>
                                        </p:tgtEl>
                                        <p:attrNameLst>
                                          <p:attrName>style.visibility</p:attrName>
                                        </p:attrNameLst>
                                      </p:cBhvr>
                                      <p:to>
                                        <p:strVal val="visible"/>
                                      </p:to>
                                    </p:set>
                                    <p:animEffect transition="in" filter="wipe(left)">
                                      <p:cBhvr>
                                        <p:cTn id="70" dur="500"/>
                                        <p:tgtEl>
                                          <p:spTgt spid="101"/>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103"/>
                                        </p:tgtEl>
                                        <p:attrNameLst>
                                          <p:attrName>style.visibility</p:attrName>
                                        </p:attrNameLst>
                                      </p:cBhvr>
                                      <p:to>
                                        <p:strVal val="visible"/>
                                      </p:to>
                                    </p:set>
                                    <p:animEffect transition="in" filter="wipe(left)">
                                      <p:cBhvr>
                                        <p:cTn id="73" dur="500"/>
                                        <p:tgtEl>
                                          <p:spTgt spid="103"/>
                                        </p:tgtEl>
                                      </p:cBhvr>
                                    </p:animEffect>
                                  </p:childTnLst>
                                </p:cTn>
                              </p:par>
                            </p:childTnLst>
                          </p:cTn>
                        </p:par>
                        <p:par>
                          <p:cTn id="74" fill="hold">
                            <p:stCondLst>
                              <p:cond delay="4200"/>
                            </p:stCondLst>
                            <p:childTnLst>
                              <p:par>
                                <p:cTn id="75" presetID="47" presetClass="entr" presetSubtype="0" fill="hold" grpId="0" nodeType="after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anim calcmode="lin" valueType="num">
                                      <p:cBhvr>
                                        <p:cTn id="78" dur="500" fill="hold"/>
                                        <p:tgtEl>
                                          <p:spTgt spid="98"/>
                                        </p:tgtEl>
                                        <p:attrNameLst>
                                          <p:attrName>ppt_x</p:attrName>
                                        </p:attrNameLst>
                                      </p:cBhvr>
                                      <p:tavLst>
                                        <p:tav tm="0">
                                          <p:val>
                                            <p:strVal val="#ppt_x"/>
                                          </p:val>
                                        </p:tav>
                                        <p:tav tm="100000">
                                          <p:val>
                                            <p:strVal val="#ppt_x"/>
                                          </p:val>
                                        </p:tav>
                                      </p:tavLst>
                                    </p:anim>
                                    <p:anim calcmode="lin" valueType="num">
                                      <p:cBhvr>
                                        <p:cTn id="79" dur="500" fill="hold"/>
                                        <p:tgtEl>
                                          <p:spTgt spid="9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fade">
                                      <p:cBhvr>
                                        <p:cTn id="82" dur="500"/>
                                        <p:tgtEl>
                                          <p:spTgt spid="106"/>
                                        </p:tgtEl>
                                      </p:cBhvr>
                                    </p:animEffect>
                                    <p:anim calcmode="lin" valueType="num">
                                      <p:cBhvr>
                                        <p:cTn id="83" dur="500" fill="hold"/>
                                        <p:tgtEl>
                                          <p:spTgt spid="106"/>
                                        </p:tgtEl>
                                        <p:attrNameLst>
                                          <p:attrName>ppt_x</p:attrName>
                                        </p:attrNameLst>
                                      </p:cBhvr>
                                      <p:tavLst>
                                        <p:tav tm="0">
                                          <p:val>
                                            <p:strVal val="#ppt_x"/>
                                          </p:val>
                                        </p:tav>
                                        <p:tav tm="100000">
                                          <p:val>
                                            <p:strVal val="#ppt_x"/>
                                          </p:val>
                                        </p:tav>
                                      </p:tavLst>
                                    </p:anim>
                                    <p:anim calcmode="lin" valueType="num">
                                      <p:cBhvr>
                                        <p:cTn id="84" dur="500" fill="hold"/>
                                        <p:tgtEl>
                                          <p:spTgt spid="10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20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anim calcmode="lin" valueType="num">
                                      <p:cBhvr>
                                        <p:cTn id="88" dur="500" fill="hold"/>
                                        <p:tgtEl>
                                          <p:spTgt spid="107"/>
                                        </p:tgtEl>
                                        <p:attrNameLst>
                                          <p:attrName>ppt_x</p:attrName>
                                        </p:attrNameLst>
                                      </p:cBhvr>
                                      <p:tavLst>
                                        <p:tav tm="0">
                                          <p:val>
                                            <p:strVal val="#ppt_x"/>
                                          </p:val>
                                        </p:tav>
                                        <p:tav tm="100000">
                                          <p:val>
                                            <p:strVal val="#ppt_x"/>
                                          </p:val>
                                        </p:tav>
                                      </p:tavLst>
                                    </p:anim>
                                    <p:anim calcmode="lin" valueType="num">
                                      <p:cBhvr>
                                        <p:cTn id="89" dur="500" fill="hold"/>
                                        <p:tgtEl>
                                          <p:spTgt spid="10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0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anim calcmode="lin" valueType="num">
                                      <p:cBhvr>
                                        <p:cTn id="93" dur="500" fill="hold"/>
                                        <p:tgtEl>
                                          <p:spTgt spid="97"/>
                                        </p:tgtEl>
                                        <p:attrNameLst>
                                          <p:attrName>ppt_x</p:attrName>
                                        </p:attrNameLst>
                                      </p:cBhvr>
                                      <p:tavLst>
                                        <p:tav tm="0">
                                          <p:val>
                                            <p:strVal val="#ppt_x"/>
                                          </p:val>
                                        </p:tav>
                                        <p:tav tm="100000">
                                          <p:val>
                                            <p:strVal val="#ppt_x"/>
                                          </p:val>
                                        </p:tav>
                                      </p:tavLst>
                                    </p:anim>
                                    <p:anim calcmode="lin" valueType="num">
                                      <p:cBhvr>
                                        <p:cTn id="94" dur="500" fill="hold"/>
                                        <p:tgtEl>
                                          <p:spTgt spid="9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40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anim calcmode="lin" valueType="num">
                                      <p:cBhvr>
                                        <p:cTn id="98" dur="500" fill="hold"/>
                                        <p:tgtEl>
                                          <p:spTgt spid="114"/>
                                        </p:tgtEl>
                                        <p:attrNameLst>
                                          <p:attrName>ppt_x</p:attrName>
                                        </p:attrNameLst>
                                      </p:cBhvr>
                                      <p:tavLst>
                                        <p:tav tm="0">
                                          <p:val>
                                            <p:strVal val="#ppt_x"/>
                                          </p:val>
                                        </p:tav>
                                        <p:tav tm="100000">
                                          <p:val>
                                            <p:strVal val="#ppt_x"/>
                                          </p:val>
                                        </p:tav>
                                      </p:tavLst>
                                    </p:anim>
                                    <p:anim calcmode="lin" valueType="num">
                                      <p:cBhvr>
                                        <p:cTn id="99" dur="500" fill="hold"/>
                                        <p:tgtEl>
                                          <p:spTgt spid="114"/>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40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anim calcmode="lin" valueType="num">
                                      <p:cBhvr>
                                        <p:cTn id="103" dur="500" fill="hold"/>
                                        <p:tgtEl>
                                          <p:spTgt spid="113"/>
                                        </p:tgtEl>
                                        <p:attrNameLst>
                                          <p:attrName>ppt_x</p:attrName>
                                        </p:attrNameLst>
                                      </p:cBhvr>
                                      <p:tavLst>
                                        <p:tav tm="0">
                                          <p:val>
                                            <p:strVal val="#ppt_x"/>
                                          </p:val>
                                        </p:tav>
                                        <p:tav tm="100000">
                                          <p:val>
                                            <p:strVal val="#ppt_x"/>
                                          </p:val>
                                        </p:tav>
                                      </p:tavLst>
                                    </p:anim>
                                    <p:anim calcmode="lin" valueType="num">
                                      <p:cBhvr>
                                        <p:cTn id="104" dur="500" fill="hold"/>
                                        <p:tgtEl>
                                          <p:spTgt spid="113"/>
                                        </p:tgtEl>
                                        <p:attrNameLst>
                                          <p:attrName>ppt_y</p:attrName>
                                        </p:attrNameLst>
                                      </p:cBhvr>
                                      <p:tavLst>
                                        <p:tav tm="0">
                                          <p:val>
                                            <p:strVal val="#ppt_y-.1"/>
                                          </p:val>
                                        </p:tav>
                                        <p:tav tm="100000">
                                          <p:val>
                                            <p:strVal val="#ppt_y"/>
                                          </p:val>
                                        </p:tav>
                                      </p:tavLst>
                                    </p:anim>
                                  </p:childTnLst>
                                </p:cTn>
                              </p:par>
                            </p:childTnLst>
                          </p:cTn>
                        </p:par>
                        <p:par>
                          <p:cTn id="105" fill="hold">
                            <p:stCondLst>
                              <p:cond delay="5100"/>
                            </p:stCondLst>
                            <p:childTnLst>
                              <p:par>
                                <p:cTn id="106" presetID="22" presetClass="entr" presetSubtype="8" fill="hold" grpId="0" nodeType="after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left)">
                                      <p:cBhvr>
                                        <p:cTn id="108" dur="500"/>
                                        <p:tgtEl>
                                          <p:spTgt spid="108"/>
                                        </p:tgtEl>
                                      </p:cBhvr>
                                    </p:animEffect>
                                  </p:childTnLst>
                                </p:cTn>
                              </p:par>
                              <p:par>
                                <p:cTn id="109" presetID="22" presetClass="entr" presetSubtype="8" fill="hold" grpId="0" nodeType="withEffect">
                                  <p:stCondLst>
                                    <p:cond delay="20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500"/>
                                        <p:tgtEl>
                                          <p:spTgt spid="109"/>
                                        </p:tgtEl>
                                      </p:cBhvr>
                                    </p:animEffect>
                                  </p:childTnLst>
                                </p:cTn>
                              </p:par>
                              <p:par>
                                <p:cTn id="112" presetID="22" presetClass="entr" presetSubtype="8" fill="hold" grpId="0" nodeType="withEffect">
                                  <p:stCondLst>
                                    <p:cond delay="40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 grpId="0" animBg="1"/>
      <p:bldP spid="92" grpId="0" animBg="1"/>
      <p:bldP spid="93" grpId="0" animBg="1"/>
      <p:bldP spid="94" grpId="0" animBg="1"/>
      <p:bldP spid="97" grpId="0" animBg="1"/>
      <p:bldP spid="98" grpId="0" animBg="1"/>
      <p:bldP spid="26" grpId="0"/>
      <p:bldP spid="33" grpId="0"/>
      <p:bldP spid="100" grpId="0"/>
      <p:bldP spid="101" grpId="0"/>
      <p:bldP spid="102" grpId="0"/>
      <p:bldP spid="103" grpId="0"/>
      <p:bldP spid="106" grpId="0"/>
      <p:bldP spid="107" grpId="0"/>
      <p:bldP spid="108" grpId="0"/>
      <p:bldP spid="109" grpId="0"/>
      <p:bldP spid="113" grpId="0" animBg="1"/>
      <p:bldP spid="114" grpId="0"/>
      <p:bldP spid="115" grpId="0"/>
      <p:bldP spid="39" grpId="0" animBg="1"/>
      <p:bldP spid="27" grpId="0"/>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362608" y="2173250"/>
            <a:ext cx="11493062" cy="2584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97781"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112690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7" name="TextBox 26"/>
          <p:cNvSpPr txBox="1"/>
          <p:nvPr/>
        </p:nvSpPr>
        <p:spPr>
          <a:xfrm>
            <a:off x="137765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31" name="TextBox 30"/>
          <p:cNvSpPr txBox="1"/>
          <p:nvPr/>
        </p:nvSpPr>
        <p:spPr>
          <a:xfrm>
            <a:off x="477741" y="159023"/>
            <a:ext cx="2646878"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竞争对手动向预测</a:t>
            </a:r>
            <a:endParaRPr lang="zh-CN" altLang="en-US" sz="2400" dirty="0">
              <a:solidFill>
                <a:srgbClr val="4D4D4D"/>
              </a:solidFill>
              <a:latin typeface="微软雅黑"/>
              <a:ea typeface="微软雅黑"/>
            </a:endParaRPr>
          </a:p>
        </p:txBody>
      </p:sp>
      <p:sp>
        <p:nvSpPr>
          <p:cNvPr id="33" name="矩形 32"/>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42" name="圆角矩形 41"/>
          <p:cNvSpPr/>
          <p:nvPr/>
        </p:nvSpPr>
        <p:spPr bwMode="auto">
          <a:xfrm>
            <a:off x="453884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478959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48" name="圆角矩形 47"/>
          <p:cNvSpPr/>
          <p:nvPr/>
        </p:nvSpPr>
        <p:spPr bwMode="auto">
          <a:xfrm>
            <a:off x="795078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TextBox 52"/>
          <p:cNvSpPr txBox="1"/>
          <p:nvPr/>
        </p:nvSpPr>
        <p:spPr>
          <a:xfrm>
            <a:off x="820153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pic>
        <p:nvPicPr>
          <p:cNvPr id="56"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3991692"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7439635"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11944515"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椭圆 3"/>
          <p:cNvSpPr/>
          <p:nvPr/>
        </p:nvSpPr>
        <p:spPr bwMode="auto">
          <a:xfrm>
            <a:off x="1811987" y="1434882"/>
            <a:ext cx="1723628" cy="1723628"/>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 name="TextBox 18"/>
          <p:cNvSpPr txBox="1"/>
          <p:nvPr/>
        </p:nvSpPr>
        <p:spPr>
          <a:xfrm>
            <a:off x="2085075" y="2065863"/>
            <a:ext cx="1107996" cy="461665"/>
          </a:xfrm>
          <a:prstGeom prst="rect">
            <a:avLst/>
          </a:prstGeom>
          <a:noFill/>
        </p:spPr>
        <p:txBody>
          <a:bodyPr wrap="none" rtlCol="0">
            <a:spAutoFit/>
          </a:bodyPr>
          <a:lstStyle/>
          <a:p>
            <a:r>
              <a:rPr lang="zh-CN" altLang="en-US" sz="2400" dirty="0" smtClean="0">
                <a:solidFill>
                  <a:srgbClr val="F8F8F8"/>
                </a:solidFill>
                <a:latin typeface="+mn-ea"/>
                <a:ea typeface="+mn-ea"/>
              </a:rPr>
              <a:t>渠道战</a:t>
            </a:r>
            <a:endParaRPr lang="zh-CN" altLang="en-US" sz="2400" dirty="0">
              <a:solidFill>
                <a:srgbClr val="F8F8F8"/>
              </a:solidFill>
              <a:latin typeface="+mn-ea"/>
              <a:ea typeface="+mn-ea"/>
            </a:endParaRPr>
          </a:p>
        </p:txBody>
      </p:sp>
      <p:sp>
        <p:nvSpPr>
          <p:cNvPr id="43" name="椭圆 42"/>
          <p:cNvSpPr/>
          <p:nvPr/>
        </p:nvSpPr>
        <p:spPr bwMode="auto">
          <a:xfrm>
            <a:off x="522392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46" name="TextBox 45"/>
          <p:cNvSpPr txBox="1"/>
          <p:nvPr/>
        </p:nvSpPr>
        <p:spPr>
          <a:xfrm>
            <a:off x="5497015" y="2065863"/>
            <a:ext cx="1107996" cy="461665"/>
          </a:xfrm>
          <a:prstGeom prst="rect">
            <a:avLst/>
          </a:prstGeom>
          <a:noFill/>
        </p:spPr>
        <p:txBody>
          <a:bodyPr wrap="none" rtlCol="0">
            <a:spAutoFit/>
          </a:bodyPr>
          <a:lstStyle/>
          <a:p>
            <a:r>
              <a:rPr lang="zh-CN" altLang="en-US" sz="2400" dirty="0">
                <a:solidFill>
                  <a:srgbClr val="F8F8F8"/>
                </a:solidFill>
                <a:latin typeface="+mn-ea"/>
                <a:ea typeface="+mn-ea"/>
              </a:rPr>
              <a:t>促销战</a:t>
            </a:r>
          </a:p>
        </p:txBody>
      </p:sp>
      <p:sp>
        <p:nvSpPr>
          <p:cNvPr id="49" name="椭圆 48"/>
          <p:cNvSpPr/>
          <p:nvPr/>
        </p:nvSpPr>
        <p:spPr bwMode="auto">
          <a:xfrm>
            <a:off x="863586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52" name="TextBox 51"/>
          <p:cNvSpPr txBox="1"/>
          <p:nvPr/>
        </p:nvSpPr>
        <p:spPr>
          <a:xfrm>
            <a:off x="8908955" y="2065863"/>
            <a:ext cx="1107996" cy="461665"/>
          </a:xfrm>
          <a:prstGeom prst="rect">
            <a:avLst/>
          </a:prstGeom>
          <a:noFill/>
        </p:spPr>
        <p:txBody>
          <a:bodyPr wrap="none" rtlCol="0">
            <a:spAutoFit/>
          </a:bodyPr>
          <a:lstStyle/>
          <a:p>
            <a:r>
              <a:rPr lang="zh-CN" altLang="en-US" sz="2400" dirty="0" smtClean="0">
                <a:solidFill>
                  <a:srgbClr val="F8F8F8"/>
                </a:solidFill>
                <a:latin typeface="+mn-ea"/>
                <a:ea typeface="+mn-ea"/>
              </a:rPr>
              <a:t>新产品</a:t>
            </a:r>
            <a:endParaRPr lang="zh-CN" altLang="en-US" sz="2400" dirty="0">
              <a:solidFill>
                <a:srgbClr val="F8F8F8"/>
              </a:solidFill>
              <a:latin typeface="+mn-ea"/>
              <a:ea typeface="+mn-ea"/>
            </a:endParaRPr>
          </a:p>
        </p:txBody>
      </p:sp>
      <p:grpSp>
        <p:nvGrpSpPr>
          <p:cNvPr id="15" name="组合 14"/>
          <p:cNvGrpSpPr/>
          <p:nvPr/>
        </p:nvGrpSpPr>
        <p:grpSpPr>
          <a:xfrm>
            <a:off x="1807482" y="1521065"/>
            <a:ext cx="517088" cy="517088"/>
            <a:chOff x="1807482" y="1521065"/>
            <a:chExt cx="517088" cy="517088"/>
          </a:xfrm>
        </p:grpSpPr>
        <p:sp>
          <p:nvSpPr>
            <p:cNvPr id="6" name="椭圆 5"/>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9" name="TextBox 8"/>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1</a:t>
              </a:r>
              <a:endParaRPr lang="zh-CN" altLang="en-US" sz="2400" dirty="0">
                <a:solidFill>
                  <a:schemeClr val="tx2"/>
                </a:solidFill>
                <a:latin typeface="+mn-ea"/>
                <a:ea typeface="+mn-ea"/>
              </a:endParaRPr>
            </a:p>
          </p:txBody>
        </p:sp>
      </p:grpSp>
      <p:grpSp>
        <p:nvGrpSpPr>
          <p:cNvPr id="41" name="组合 40"/>
          <p:cNvGrpSpPr/>
          <p:nvPr/>
        </p:nvGrpSpPr>
        <p:grpSpPr>
          <a:xfrm>
            <a:off x="5197068" y="1521065"/>
            <a:ext cx="517088" cy="517088"/>
            <a:chOff x="1807482" y="1521065"/>
            <a:chExt cx="517088" cy="517088"/>
          </a:xfrm>
        </p:grpSpPr>
        <p:sp>
          <p:nvSpPr>
            <p:cNvPr id="55" name="椭圆 54"/>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58" name="TextBox 57"/>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2</a:t>
              </a:r>
              <a:endParaRPr lang="zh-CN" altLang="en-US" sz="2400" dirty="0">
                <a:solidFill>
                  <a:schemeClr val="tx2"/>
                </a:solidFill>
                <a:latin typeface="+mn-ea"/>
                <a:ea typeface="+mn-ea"/>
              </a:endParaRPr>
            </a:p>
          </p:txBody>
        </p:sp>
      </p:grpSp>
      <p:grpSp>
        <p:nvGrpSpPr>
          <p:cNvPr id="59" name="组合 58"/>
          <p:cNvGrpSpPr/>
          <p:nvPr/>
        </p:nvGrpSpPr>
        <p:grpSpPr>
          <a:xfrm>
            <a:off x="8602420" y="1521065"/>
            <a:ext cx="517088" cy="517088"/>
            <a:chOff x="1807482" y="1521065"/>
            <a:chExt cx="517088" cy="517088"/>
          </a:xfrm>
        </p:grpSpPr>
        <p:sp>
          <p:nvSpPr>
            <p:cNvPr id="60" name="椭圆 59"/>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61" name="TextBox 60"/>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3</a:t>
              </a:r>
              <a:endParaRPr lang="zh-CN" altLang="en-US" sz="2400" dirty="0">
                <a:solidFill>
                  <a:schemeClr val="tx2"/>
                </a:solidFill>
                <a:latin typeface="+mn-ea"/>
                <a:ea typeface="+mn-ea"/>
              </a:endParaRPr>
            </a:p>
          </p:txBody>
        </p:sp>
      </p:grpSp>
    </p:spTree>
    <p:extLst>
      <p:ext uri="{BB962C8B-B14F-4D97-AF65-F5344CB8AC3E}">
        <p14:creationId xmlns:p14="http://schemas.microsoft.com/office/powerpoint/2010/main" val="1834913028"/>
      </p:ext>
    </p:extLst>
  </p:cSld>
  <p:clrMapOvr>
    <a:masterClrMapping/>
  </p:clrMapOvr>
  <p:transition spd="slow" advTm="3155">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18"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3"/>
          <p:cNvSpPr>
            <a:spLocks noChangeArrowheads="1"/>
          </p:cNvSpPr>
          <p:nvPr/>
        </p:nvSpPr>
        <p:spPr bwMode="auto">
          <a:xfrm>
            <a:off x="1088790" y="1455427"/>
            <a:ext cx="4668488" cy="528215"/>
          </a:xfrm>
          <a:prstGeom prst="rect">
            <a:avLst/>
          </a:prstGeom>
          <a:solidFill>
            <a:schemeClr val="tx1"/>
          </a:solidFill>
          <a:ln>
            <a:noFill/>
          </a:ln>
        </p:spPr>
        <p:txBody>
          <a:bodyPr wrap="none" anchor="ctr"/>
          <a:lstStyle/>
          <a:p>
            <a:pPr algn="ctr"/>
            <a:r>
              <a:rPr lang="zh-CN" altLang="en-US" sz="2000" dirty="0" smtClean="0">
                <a:solidFill>
                  <a:srgbClr val="F8F8F8"/>
                </a:solidFill>
                <a:latin typeface="+mn-ea"/>
                <a:ea typeface="+mn-ea"/>
              </a:rPr>
              <a:t>正面影响因素</a:t>
            </a:r>
            <a:endParaRPr lang="zh-CN" altLang="en-US" sz="2000" dirty="0">
              <a:solidFill>
                <a:srgbClr val="F8F8F8"/>
              </a:solidFill>
              <a:latin typeface="+mn-ea"/>
              <a:ea typeface="+mn-ea"/>
            </a:endParaRPr>
          </a:p>
        </p:txBody>
      </p:sp>
      <p:sp>
        <p:nvSpPr>
          <p:cNvPr id="20" name="AutoShape 6"/>
          <p:cNvSpPr>
            <a:spLocks noChangeArrowheads="1"/>
          </p:cNvSpPr>
          <p:nvPr/>
        </p:nvSpPr>
        <p:spPr bwMode="auto">
          <a:xfrm>
            <a:off x="1088790"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21"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906245"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906245"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
          <p:cNvSpPr>
            <a:spLocks noChangeArrowheads="1"/>
          </p:cNvSpPr>
          <p:nvPr/>
        </p:nvSpPr>
        <p:spPr bwMode="auto">
          <a:xfrm>
            <a:off x="6276252" y="1455427"/>
            <a:ext cx="4668488" cy="528215"/>
          </a:xfrm>
          <a:prstGeom prst="rect">
            <a:avLst/>
          </a:prstGeom>
          <a:solidFill>
            <a:schemeClr val="tx2"/>
          </a:solidFill>
          <a:ln>
            <a:noFill/>
          </a:ln>
        </p:spPr>
        <p:txBody>
          <a:bodyPr wrap="none" anchor="ctr"/>
          <a:lstStyle/>
          <a:p>
            <a:pPr algn="ctr"/>
            <a:r>
              <a:rPr lang="zh-CN" altLang="en-US" sz="2000" dirty="0" smtClean="0">
                <a:solidFill>
                  <a:srgbClr val="F8F8F8"/>
                </a:solidFill>
                <a:latin typeface="+mn-ea"/>
                <a:ea typeface="+mn-ea"/>
              </a:rPr>
              <a:t>负面影响因素</a:t>
            </a:r>
            <a:endParaRPr lang="zh-CN" altLang="en-US" sz="2000" dirty="0">
              <a:solidFill>
                <a:srgbClr val="F8F8F8"/>
              </a:solidFill>
              <a:latin typeface="+mn-ea"/>
              <a:ea typeface="+mn-ea"/>
            </a:endParaRPr>
          </a:p>
        </p:txBody>
      </p:sp>
      <p:sp>
        <p:nvSpPr>
          <p:cNvPr id="36" name="AutoShape 6"/>
          <p:cNvSpPr>
            <a:spLocks noChangeArrowheads="1"/>
          </p:cNvSpPr>
          <p:nvPr/>
        </p:nvSpPr>
        <p:spPr bwMode="auto">
          <a:xfrm>
            <a:off x="6276252"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3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093707"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093707"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bwMode="auto">
          <a:xfrm>
            <a:off x="2817315" y="4797152"/>
            <a:ext cx="1253378" cy="864096"/>
          </a:xfrm>
          <a:prstGeom prst="rect">
            <a:avLst/>
          </a:prstGeom>
          <a:blipFill>
            <a:blip r:embed="rId4"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矩形 39"/>
          <p:cNvSpPr/>
          <p:nvPr/>
        </p:nvSpPr>
        <p:spPr bwMode="auto">
          <a:xfrm>
            <a:off x="4293841" y="4797152"/>
            <a:ext cx="1253378" cy="864096"/>
          </a:xfrm>
          <a:prstGeom prst="rect">
            <a:avLst/>
          </a:prstGeom>
          <a:blipFill>
            <a:blip r:embed="rId5"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矩形 40"/>
          <p:cNvSpPr/>
          <p:nvPr/>
        </p:nvSpPr>
        <p:spPr bwMode="auto">
          <a:xfrm>
            <a:off x="1370653" y="4797152"/>
            <a:ext cx="1253378" cy="864096"/>
          </a:xfrm>
          <a:prstGeom prst="rect">
            <a:avLst/>
          </a:prstGeom>
          <a:blipFill>
            <a:blip r:embed="rId6"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矩形 41"/>
          <p:cNvSpPr/>
          <p:nvPr/>
        </p:nvSpPr>
        <p:spPr bwMode="auto">
          <a:xfrm>
            <a:off x="8017112" y="4797152"/>
            <a:ext cx="1253378" cy="864096"/>
          </a:xfrm>
          <a:prstGeom prst="rect">
            <a:avLst/>
          </a:prstGeom>
          <a:blipFill>
            <a:blip r:embed="rId7"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矩形 42"/>
          <p:cNvSpPr/>
          <p:nvPr/>
        </p:nvSpPr>
        <p:spPr bwMode="auto">
          <a:xfrm>
            <a:off x="9493638" y="4797152"/>
            <a:ext cx="1253378" cy="864096"/>
          </a:xfrm>
          <a:prstGeom prst="rect">
            <a:avLst/>
          </a:prstGeom>
          <a:blipFill>
            <a:blip r:embed="rId8"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矩形 43"/>
          <p:cNvSpPr/>
          <p:nvPr/>
        </p:nvSpPr>
        <p:spPr bwMode="auto">
          <a:xfrm>
            <a:off x="6570450" y="4797152"/>
            <a:ext cx="1253378" cy="864096"/>
          </a:xfrm>
          <a:prstGeom prst="rect">
            <a:avLst/>
          </a:prstGeom>
          <a:blipFill>
            <a:blip r:embed="rId9"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12826729"/>
      </p:ext>
    </p:extLst>
  </p:cSld>
  <p:clrMapOvr>
    <a:masterClrMapping/>
  </p:clrMapOvr>
  <p:transition spd="slow" advTm="76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9048E-7 3.7037E-6 L -0.98855 3.7037E-6 " pathEditMode="relative" rAng="0" ptsTypes="AA">
                                      <p:cBhvr>
                                        <p:cTn id="12" dur="1000" spd="-100000" fill="hold"/>
                                        <p:tgtEl>
                                          <p:spTgt spid="84"/>
                                        </p:tgtEl>
                                        <p:attrNameLst>
                                          <p:attrName>ppt_x</p:attrName>
                                          <p:attrName>ppt_y</p:attrName>
                                        </p:attrNameLst>
                                      </p:cBhvr>
                                      <p:rCtr x="-49434"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400"/>
                            </p:stCondLst>
                            <p:childTnLst>
                              <p:par>
                                <p:cTn id="27" presetID="47"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2900"/>
                            </p:stCondLst>
                            <p:childTnLst>
                              <p:par>
                                <p:cTn id="38" presetID="22" presetClass="entr" presetSubtype="1"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34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childTnLst>
                          </p:cTn>
                        </p:par>
                        <p:par>
                          <p:cTn id="45" fill="hold">
                            <p:stCondLst>
                              <p:cond delay="3900"/>
                            </p:stCondLst>
                            <p:childTnLst>
                              <p:par>
                                <p:cTn id="46" presetID="2" presetClass="entr" presetSubtype="1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20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0-#ppt_w/2"/>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4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0-#ppt_w/2"/>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par>
                          <p:cTn id="58" fill="hold">
                            <p:stCondLst>
                              <p:cond delay="4800"/>
                            </p:stCondLst>
                            <p:childTnLst>
                              <p:par>
                                <p:cTn id="59" presetID="47"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anim calcmode="lin" valueType="num">
                                      <p:cBhvr>
                                        <p:cTn id="62" dur="500" fill="hold"/>
                                        <p:tgtEl>
                                          <p:spTgt spid="35"/>
                                        </p:tgtEl>
                                        <p:attrNameLst>
                                          <p:attrName>ppt_x</p:attrName>
                                        </p:attrNameLst>
                                      </p:cBhvr>
                                      <p:tavLst>
                                        <p:tav tm="0">
                                          <p:val>
                                            <p:strVal val="#ppt_x"/>
                                          </p:val>
                                        </p:tav>
                                        <p:tav tm="100000">
                                          <p:val>
                                            <p:strVal val="#ppt_x"/>
                                          </p:val>
                                        </p:tav>
                                      </p:tavLst>
                                    </p:anim>
                                    <p:anim calcmode="lin" valueType="num">
                                      <p:cBhvr>
                                        <p:cTn id="63" dur="500" fill="hold"/>
                                        <p:tgtEl>
                                          <p:spTgt spid="35"/>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anim calcmode="lin" valueType="num">
                                      <p:cBhvr>
                                        <p:cTn id="67" dur="500" fill="hold"/>
                                        <p:tgtEl>
                                          <p:spTgt spid="37"/>
                                        </p:tgtEl>
                                        <p:attrNameLst>
                                          <p:attrName>ppt_x</p:attrName>
                                        </p:attrNameLst>
                                      </p:cBhvr>
                                      <p:tavLst>
                                        <p:tav tm="0">
                                          <p:val>
                                            <p:strVal val="#ppt_x"/>
                                          </p:val>
                                        </p:tav>
                                        <p:tav tm="100000">
                                          <p:val>
                                            <p:strVal val="#ppt_x"/>
                                          </p:val>
                                        </p:tav>
                                      </p:tavLst>
                                    </p:anim>
                                    <p:anim calcmode="lin" valueType="num">
                                      <p:cBhvr>
                                        <p:cTn id="68" dur="5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5300"/>
                            </p:stCondLst>
                            <p:childTnLst>
                              <p:par>
                                <p:cTn id="70" presetID="22" presetClass="entr" presetSubtype="1"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up)">
                                      <p:cBhvr>
                                        <p:cTn id="72" dur="500"/>
                                        <p:tgtEl>
                                          <p:spTgt spid="36"/>
                                        </p:tgtEl>
                                      </p:cBhvr>
                                    </p:animEffect>
                                  </p:childTnLst>
                                </p:cTn>
                              </p:par>
                            </p:childTnLst>
                          </p:cTn>
                        </p:par>
                        <p:par>
                          <p:cTn id="73" fill="hold">
                            <p:stCondLst>
                              <p:cond delay="58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300"/>
                            </p:stCondLst>
                            <p:childTnLst>
                              <p:par>
                                <p:cTn id="78" presetID="2" presetClass="entr" presetSubtype="12"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0-#ppt_w/2"/>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12" fill="hold" grpId="0" nodeType="withEffect">
                                  <p:stCondLst>
                                    <p:cond delay="200"/>
                                  </p:stCondLst>
                                  <p:childTnLst>
                                    <p:set>
                                      <p:cBhvr>
                                        <p:cTn id="83" dur="1" fill="hold">
                                          <p:stCondLst>
                                            <p:cond delay="0"/>
                                          </p:stCondLst>
                                        </p:cTn>
                                        <p:tgtEl>
                                          <p:spTgt spid="42"/>
                                        </p:tgtEl>
                                        <p:attrNameLst>
                                          <p:attrName>style.visibility</p:attrName>
                                        </p:attrNameLst>
                                      </p:cBhvr>
                                      <p:to>
                                        <p:strVal val="visible"/>
                                      </p:to>
                                    </p:set>
                                    <p:anim calcmode="lin" valueType="num">
                                      <p:cBhvr additive="base">
                                        <p:cTn id="84" dur="500" fill="hold"/>
                                        <p:tgtEl>
                                          <p:spTgt spid="42"/>
                                        </p:tgtEl>
                                        <p:attrNameLst>
                                          <p:attrName>ppt_x</p:attrName>
                                        </p:attrNameLst>
                                      </p:cBhvr>
                                      <p:tavLst>
                                        <p:tav tm="0">
                                          <p:val>
                                            <p:strVal val="0-#ppt_w/2"/>
                                          </p:val>
                                        </p:tav>
                                        <p:tav tm="100000">
                                          <p:val>
                                            <p:strVal val="#ppt_x"/>
                                          </p:val>
                                        </p:tav>
                                      </p:tavLst>
                                    </p:anim>
                                    <p:anim calcmode="lin" valueType="num">
                                      <p:cBhvr additive="base">
                                        <p:cTn id="85" dur="500" fill="hold"/>
                                        <p:tgtEl>
                                          <p:spTgt spid="42"/>
                                        </p:tgtEl>
                                        <p:attrNameLst>
                                          <p:attrName>ppt_y</p:attrName>
                                        </p:attrNameLst>
                                      </p:cBhvr>
                                      <p:tavLst>
                                        <p:tav tm="0">
                                          <p:val>
                                            <p:strVal val="1+#ppt_h/2"/>
                                          </p:val>
                                        </p:tav>
                                        <p:tav tm="100000">
                                          <p:val>
                                            <p:strVal val="#ppt_y"/>
                                          </p:val>
                                        </p:tav>
                                      </p:tavLst>
                                    </p:anim>
                                  </p:childTnLst>
                                </p:cTn>
                              </p:par>
                              <p:par>
                                <p:cTn id="86" presetID="2" presetClass="entr" presetSubtype="12" fill="hold" grpId="0" nodeType="withEffect">
                                  <p:stCondLst>
                                    <p:cond delay="400"/>
                                  </p:stCondLst>
                                  <p:childTnLst>
                                    <p:set>
                                      <p:cBhvr>
                                        <p:cTn id="87" dur="1" fill="hold">
                                          <p:stCondLst>
                                            <p:cond delay="0"/>
                                          </p:stCondLst>
                                        </p:cTn>
                                        <p:tgtEl>
                                          <p:spTgt spid="43"/>
                                        </p:tgtEl>
                                        <p:attrNameLst>
                                          <p:attrName>style.visibility</p:attrName>
                                        </p:attrNameLst>
                                      </p:cBhvr>
                                      <p:to>
                                        <p:strVal val="visible"/>
                                      </p:to>
                                    </p:set>
                                    <p:anim calcmode="lin" valueType="num">
                                      <p:cBhvr additive="base">
                                        <p:cTn id="88" dur="500" fill="hold"/>
                                        <p:tgtEl>
                                          <p:spTgt spid="43"/>
                                        </p:tgtEl>
                                        <p:attrNameLst>
                                          <p:attrName>ppt_x</p:attrName>
                                        </p:attrNameLst>
                                      </p:cBhvr>
                                      <p:tavLst>
                                        <p:tav tm="0">
                                          <p:val>
                                            <p:strVal val="0-#ppt_w/2"/>
                                          </p:val>
                                        </p:tav>
                                        <p:tav tm="100000">
                                          <p:val>
                                            <p:strVal val="#ppt_x"/>
                                          </p:val>
                                        </p:tav>
                                      </p:tavLst>
                                    </p:anim>
                                    <p:anim calcmode="lin" valueType="num">
                                      <p:cBhvr additive="base">
                                        <p:cTn id="8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3" grpId="0" animBg="1"/>
      <p:bldP spid="77" grpId="0"/>
      <p:bldP spid="4" grpId="0" animBg="1"/>
      <p:bldP spid="19" grpId="0" animBg="1"/>
      <p:bldP spid="20"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22" name="圆角矩形 21"/>
          <p:cNvSpPr/>
          <p:nvPr/>
        </p:nvSpPr>
        <p:spPr bwMode="auto">
          <a:xfrm>
            <a:off x="1352945" y="1222558"/>
            <a:ext cx="3312368" cy="1656184"/>
          </a:xfrm>
          <a:prstGeom prst="roundRect">
            <a:avLst>
              <a:gd name="adj" fmla="val 0"/>
            </a:avLst>
          </a:prstGeom>
          <a:solidFill>
            <a:srgbClr val="F8F8F8"/>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23" name="组合 22"/>
          <p:cNvGrpSpPr/>
          <p:nvPr/>
        </p:nvGrpSpPr>
        <p:grpSpPr>
          <a:xfrm rot="5400000">
            <a:off x="6990764" y="2659546"/>
            <a:ext cx="1421099" cy="2252341"/>
            <a:chOff x="5075035" y="1195984"/>
            <a:chExt cx="1421099" cy="2422698"/>
          </a:xfrm>
        </p:grpSpPr>
        <p:sp>
          <p:nvSpPr>
            <p:cNvPr id="24" name="圆角矩形 23"/>
            <p:cNvSpPr/>
            <p:nvPr/>
          </p:nvSpPr>
          <p:spPr bwMode="auto">
            <a:xfrm>
              <a:off x="5075035" y="1195984"/>
              <a:ext cx="1421099" cy="2422698"/>
            </a:xfrm>
            <a:prstGeom prst="round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圆角矩形 24"/>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26" name="组合 25"/>
          <p:cNvGrpSpPr/>
          <p:nvPr/>
        </p:nvGrpSpPr>
        <p:grpSpPr>
          <a:xfrm rot="5400000">
            <a:off x="3816681" y="2659546"/>
            <a:ext cx="1421099" cy="2252341"/>
            <a:chOff x="5075035" y="1195984"/>
            <a:chExt cx="1421099" cy="2422698"/>
          </a:xfrm>
        </p:grpSpPr>
        <p:sp>
          <p:nvSpPr>
            <p:cNvPr id="27" name="圆角矩形 26"/>
            <p:cNvSpPr/>
            <p:nvPr/>
          </p:nvSpPr>
          <p:spPr bwMode="auto">
            <a:xfrm>
              <a:off x="5075035" y="1195984"/>
              <a:ext cx="1421099" cy="2422698"/>
            </a:xfrm>
            <a:prstGeom prst="roundRect">
              <a:avLst/>
            </a:prstGeom>
            <a:solidFill>
              <a:schemeClr val="bg2">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8" name="圆角矩形 27"/>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29" name="组合 28"/>
          <p:cNvGrpSpPr/>
          <p:nvPr/>
        </p:nvGrpSpPr>
        <p:grpSpPr>
          <a:xfrm>
            <a:off x="5397826" y="1484784"/>
            <a:ext cx="1421099" cy="1944216"/>
            <a:chOff x="5075035" y="1195984"/>
            <a:chExt cx="1421099" cy="2422698"/>
          </a:xfrm>
        </p:grpSpPr>
        <p:sp>
          <p:nvSpPr>
            <p:cNvPr id="30" name="圆角矩形 29"/>
            <p:cNvSpPr/>
            <p:nvPr/>
          </p:nvSpPr>
          <p:spPr bwMode="auto">
            <a:xfrm>
              <a:off x="5075035" y="1195984"/>
              <a:ext cx="1421099" cy="2422698"/>
            </a:xfrm>
            <a:prstGeom prst="round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1" name="圆角矩形 30"/>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32" name="组合 31"/>
          <p:cNvGrpSpPr/>
          <p:nvPr/>
        </p:nvGrpSpPr>
        <p:grpSpPr>
          <a:xfrm>
            <a:off x="5397826" y="4149080"/>
            <a:ext cx="1421099" cy="1944216"/>
            <a:chOff x="5075035" y="1195984"/>
            <a:chExt cx="1421099" cy="2422698"/>
          </a:xfrm>
        </p:grpSpPr>
        <p:sp>
          <p:nvSpPr>
            <p:cNvPr id="33" name="圆角矩形 32"/>
            <p:cNvSpPr/>
            <p:nvPr/>
          </p:nvSpPr>
          <p:spPr bwMode="auto">
            <a:xfrm>
              <a:off x="5075035" y="1195984"/>
              <a:ext cx="1421099" cy="24226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4" name="圆角矩形 33"/>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35" name="矩形 34"/>
          <p:cNvSpPr/>
          <p:nvPr/>
        </p:nvSpPr>
        <p:spPr bwMode="auto">
          <a:xfrm rot="2700000">
            <a:off x="5278471" y="3015963"/>
            <a:ext cx="1535238" cy="1535238"/>
          </a:xfrm>
          <a:prstGeom prst="rect">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6" name="TextBox 35"/>
          <p:cNvSpPr txBox="1"/>
          <p:nvPr/>
        </p:nvSpPr>
        <p:spPr>
          <a:xfrm>
            <a:off x="5697276" y="1844824"/>
            <a:ext cx="800219" cy="461665"/>
          </a:xfrm>
          <a:prstGeom prst="rect">
            <a:avLst/>
          </a:prstGeom>
          <a:noFill/>
        </p:spPr>
        <p:txBody>
          <a:bodyPr wrap="none" rtlCol="0">
            <a:spAutoFit/>
          </a:bodyPr>
          <a:lstStyle/>
          <a:p>
            <a:r>
              <a:rPr lang="zh-CN" altLang="en-US" sz="2400" dirty="0" smtClean="0">
                <a:latin typeface="+mn-ea"/>
                <a:ea typeface="+mn-ea"/>
              </a:rPr>
              <a:t>威胁</a:t>
            </a:r>
            <a:endParaRPr lang="zh-CN" altLang="en-US" sz="2400" dirty="0">
              <a:latin typeface="+mn-ea"/>
              <a:ea typeface="+mn-ea"/>
            </a:endParaRPr>
          </a:p>
        </p:txBody>
      </p:sp>
      <p:sp>
        <p:nvSpPr>
          <p:cNvPr id="37" name="TextBox 36"/>
          <p:cNvSpPr txBox="1"/>
          <p:nvPr/>
        </p:nvSpPr>
        <p:spPr>
          <a:xfrm>
            <a:off x="5697276" y="5409084"/>
            <a:ext cx="800219" cy="461665"/>
          </a:xfrm>
          <a:prstGeom prst="rect">
            <a:avLst/>
          </a:prstGeom>
          <a:noFill/>
        </p:spPr>
        <p:txBody>
          <a:bodyPr wrap="none" rtlCol="0">
            <a:spAutoFit/>
          </a:bodyPr>
          <a:lstStyle/>
          <a:p>
            <a:r>
              <a:rPr lang="zh-CN" altLang="en-US" sz="2400" dirty="0" smtClean="0">
                <a:latin typeface="+mn-ea"/>
                <a:ea typeface="+mn-ea"/>
              </a:rPr>
              <a:t>机会</a:t>
            </a:r>
            <a:endParaRPr lang="zh-CN" altLang="en-US" sz="2400" dirty="0">
              <a:latin typeface="+mn-ea"/>
              <a:ea typeface="+mn-ea"/>
            </a:endParaRPr>
          </a:p>
        </p:txBody>
      </p:sp>
      <p:sp>
        <p:nvSpPr>
          <p:cNvPr id="38" name="TextBox 37"/>
          <p:cNvSpPr txBox="1"/>
          <p:nvPr/>
        </p:nvSpPr>
        <p:spPr>
          <a:xfrm>
            <a:off x="3716076" y="3567584"/>
            <a:ext cx="800219" cy="461665"/>
          </a:xfrm>
          <a:prstGeom prst="rect">
            <a:avLst/>
          </a:prstGeom>
          <a:noFill/>
        </p:spPr>
        <p:txBody>
          <a:bodyPr wrap="none" rtlCol="0">
            <a:spAutoFit/>
          </a:bodyPr>
          <a:lstStyle/>
          <a:p>
            <a:r>
              <a:rPr lang="zh-CN" altLang="en-US" sz="2400" dirty="0" smtClean="0">
                <a:latin typeface="+mn-ea"/>
                <a:ea typeface="+mn-ea"/>
              </a:rPr>
              <a:t>优势</a:t>
            </a:r>
            <a:endParaRPr lang="zh-CN" altLang="en-US" sz="2400" dirty="0">
              <a:latin typeface="+mn-ea"/>
              <a:ea typeface="+mn-ea"/>
            </a:endParaRPr>
          </a:p>
        </p:txBody>
      </p:sp>
      <p:sp>
        <p:nvSpPr>
          <p:cNvPr id="39" name="TextBox 38"/>
          <p:cNvSpPr txBox="1"/>
          <p:nvPr/>
        </p:nvSpPr>
        <p:spPr>
          <a:xfrm>
            <a:off x="7589576" y="3567584"/>
            <a:ext cx="800219" cy="461665"/>
          </a:xfrm>
          <a:prstGeom prst="rect">
            <a:avLst/>
          </a:prstGeom>
          <a:noFill/>
        </p:spPr>
        <p:txBody>
          <a:bodyPr wrap="none" rtlCol="0">
            <a:spAutoFit/>
          </a:bodyPr>
          <a:lstStyle/>
          <a:p>
            <a:r>
              <a:rPr lang="zh-CN" altLang="en-US" sz="2400" dirty="0" smtClean="0">
                <a:latin typeface="+mn-ea"/>
                <a:ea typeface="+mn-ea"/>
              </a:rPr>
              <a:t>劣势</a:t>
            </a:r>
            <a:endParaRPr lang="zh-CN" altLang="en-US" sz="2400" dirty="0">
              <a:latin typeface="+mn-ea"/>
              <a:ea typeface="+mn-ea"/>
            </a:endParaRPr>
          </a:p>
        </p:txBody>
      </p:sp>
      <p:sp>
        <p:nvSpPr>
          <p:cNvPr id="40" name="TextBox 39"/>
          <p:cNvSpPr txBox="1"/>
          <p:nvPr/>
        </p:nvSpPr>
        <p:spPr>
          <a:xfrm>
            <a:off x="5388377" y="3523074"/>
            <a:ext cx="1315425" cy="553998"/>
          </a:xfrm>
          <a:prstGeom prst="rect">
            <a:avLst/>
          </a:prstGeom>
          <a:noFill/>
        </p:spPr>
        <p:txBody>
          <a:bodyPr wrap="none" rtlCol="0">
            <a:spAutoFit/>
          </a:bodyPr>
          <a:lstStyle/>
          <a:p>
            <a:r>
              <a:rPr lang="en-US" altLang="zh-CN" sz="3000" dirty="0" smtClean="0">
                <a:solidFill>
                  <a:srgbClr val="F8F8F8"/>
                </a:solidFill>
                <a:latin typeface="+mn-ea"/>
                <a:ea typeface="+mn-ea"/>
              </a:rPr>
              <a:t>SWOT</a:t>
            </a:r>
            <a:endParaRPr lang="zh-CN" altLang="en-US" sz="3000" dirty="0">
              <a:solidFill>
                <a:srgbClr val="F8F8F8"/>
              </a:solidFill>
              <a:latin typeface="+mn-ea"/>
              <a:ea typeface="+mn-ea"/>
            </a:endParaRPr>
          </a:p>
        </p:txBody>
      </p:sp>
      <p:sp>
        <p:nvSpPr>
          <p:cNvPr id="41" name="TextBox 40"/>
          <p:cNvSpPr txBox="1"/>
          <p:nvPr/>
        </p:nvSpPr>
        <p:spPr>
          <a:xfrm>
            <a:off x="1576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2" name="圆角矩形 41"/>
          <p:cNvSpPr/>
          <p:nvPr/>
        </p:nvSpPr>
        <p:spPr bwMode="auto">
          <a:xfrm>
            <a:off x="7575945" y="1222558"/>
            <a:ext cx="3312368" cy="1656184"/>
          </a:xfrm>
          <a:prstGeom prst="roundRect">
            <a:avLst>
              <a:gd name="adj" fmla="val 0"/>
            </a:avLst>
          </a:prstGeom>
          <a:solidFill>
            <a:srgbClr val="F8F8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TextBox 42"/>
          <p:cNvSpPr txBox="1"/>
          <p:nvPr/>
        </p:nvSpPr>
        <p:spPr>
          <a:xfrm>
            <a:off x="7799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4" name="圆角矩形 43"/>
          <p:cNvSpPr/>
          <p:nvPr/>
        </p:nvSpPr>
        <p:spPr bwMode="auto">
          <a:xfrm>
            <a:off x="1352945" y="4659660"/>
            <a:ext cx="3312368" cy="1656184"/>
          </a:xfrm>
          <a:prstGeom prst="roundRect">
            <a:avLst>
              <a:gd name="adj" fmla="val 0"/>
            </a:avLst>
          </a:prstGeom>
          <a:solidFill>
            <a:srgbClr val="F8F8F8"/>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TextBox 44"/>
          <p:cNvSpPr txBox="1"/>
          <p:nvPr/>
        </p:nvSpPr>
        <p:spPr>
          <a:xfrm>
            <a:off x="1576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6" name="圆角矩形 45"/>
          <p:cNvSpPr/>
          <p:nvPr/>
        </p:nvSpPr>
        <p:spPr bwMode="auto">
          <a:xfrm>
            <a:off x="7575945" y="4659660"/>
            <a:ext cx="3312368" cy="1656184"/>
          </a:xfrm>
          <a:prstGeom prst="roundRect">
            <a:avLst>
              <a:gd name="adj" fmla="val 0"/>
            </a:avLst>
          </a:prstGeom>
          <a:solidFill>
            <a:srgbClr val="F8F8F8"/>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7799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Tree>
    <p:extLst>
      <p:ext uri="{BB962C8B-B14F-4D97-AF65-F5344CB8AC3E}">
        <p14:creationId xmlns:p14="http://schemas.microsoft.com/office/powerpoint/2010/main" val="1930512799"/>
      </p:ext>
    </p:extLst>
  </p:cSld>
  <p:clrMapOvr>
    <a:masterClrMapping/>
  </p:clrMapOvr>
  <p:transition spd="slow" advTm="59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9" presetClass="entr" presetSubtype="0" decel="10000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360"/>
                                          </p:val>
                                        </p:tav>
                                        <p:tav tm="100000">
                                          <p:val>
                                            <p:fltVal val="0"/>
                                          </p:val>
                                        </p:tav>
                                      </p:tavLst>
                                    </p:anim>
                                    <p:animEffect transition="in" filter="fade">
                                      <p:cBhvr>
                                        <p:cTn id="34" dur="500"/>
                                        <p:tgtEl>
                                          <p:spTgt spid="35"/>
                                        </p:tgtEl>
                                      </p:cBhvr>
                                    </p:animEffect>
                                  </p:childTnLst>
                                </p:cTn>
                              </p:par>
                            </p:childTnLst>
                          </p:cTn>
                        </p:par>
                        <p:par>
                          <p:cTn id="35" fill="hold">
                            <p:stCondLst>
                              <p:cond delay="2400"/>
                            </p:stCondLst>
                            <p:childTnLst>
                              <p:par>
                                <p:cTn id="36" presetID="1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ppt_y</p:attrName>
                                        </p:attrNameLst>
                                      </p:cBhvr>
                                      <p:tavLst>
                                        <p:tav tm="0">
                                          <p:val>
                                            <p:strVal val="#ppt_y+#ppt_h*1.125000"/>
                                          </p:val>
                                        </p:tav>
                                        <p:tav tm="100000">
                                          <p:val>
                                            <p:strVal val="#ppt_y"/>
                                          </p:val>
                                        </p:tav>
                                      </p:tavLst>
                                    </p:anim>
                                    <p:animEffect transition="in" filter="wipe(up)">
                                      <p:cBhvr>
                                        <p:cTn id="39" dur="500"/>
                                        <p:tgtEl>
                                          <p:spTgt spid="29"/>
                                        </p:tgtEl>
                                      </p:cBhvr>
                                    </p:animEffect>
                                  </p:childTnLst>
                                </p:cTn>
                              </p:par>
                              <p:par>
                                <p:cTn id="40" presetID="12" presetClass="entr" presetSubtype="1"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down)">
                                      <p:cBhvr>
                                        <p:cTn id="43" dur="500"/>
                                        <p:tgtEl>
                                          <p:spTgt spid="32"/>
                                        </p:tgtEl>
                                      </p:cBhvr>
                                    </p:animEffect>
                                  </p:childTnLst>
                                </p:cTn>
                              </p:par>
                            </p:childTnLst>
                          </p:cTn>
                        </p:par>
                        <p:par>
                          <p:cTn id="44" fill="hold">
                            <p:stCondLst>
                              <p:cond delay="290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 calcmode="lin" valueType="num">
                                      <p:cBhvr>
                                        <p:cTn id="55" dur="500" fill="hold"/>
                                        <p:tgtEl>
                                          <p:spTgt spid="37"/>
                                        </p:tgtEl>
                                        <p:attrNameLst>
                                          <p:attrName>style.rotation</p:attrName>
                                        </p:attrNameLst>
                                      </p:cBhvr>
                                      <p:tavLst>
                                        <p:tav tm="0">
                                          <p:val>
                                            <p:fltVal val="90"/>
                                          </p:val>
                                        </p:tav>
                                        <p:tav tm="100000">
                                          <p:val>
                                            <p:fltVal val="0"/>
                                          </p:val>
                                        </p:tav>
                                      </p:tavLst>
                                    </p:anim>
                                    <p:animEffect transition="in" filter="fade">
                                      <p:cBhvr>
                                        <p:cTn id="56" dur="500"/>
                                        <p:tgtEl>
                                          <p:spTgt spid="37"/>
                                        </p:tgtEl>
                                      </p:cBhvr>
                                    </p:animEffect>
                                  </p:childTnLst>
                                </p:cTn>
                              </p:par>
                            </p:childTnLst>
                          </p:cTn>
                        </p:par>
                        <p:par>
                          <p:cTn id="57" fill="hold">
                            <p:stCondLst>
                              <p:cond delay="34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right)">
                                      <p:cBhvr>
                                        <p:cTn id="66" dur="500"/>
                                        <p:tgtEl>
                                          <p:spTgt spid="4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right)">
                                      <p:cBhvr>
                                        <p:cTn id="69" dur="500"/>
                                        <p:tgtEl>
                                          <p:spTgt spid="44"/>
                                        </p:tgtEl>
                                      </p:cBhvr>
                                    </p:animEffect>
                                  </p:childTnLst>
                                </p:cTn>
                              </p:par>
                            </p:childTnLst>
                          </p:cTn>
                        </p:par>
                        <p:par>
                          <p:cTn id="70" fill="hold">
                            <p:stCondLst>
                              <p:cond delay="3900"/>
                            </p:stCondLst>
                            <p:childTnLst>
                              <p:par>
                                <p:cTn id="71" presetID="12" presetClass="entr" presetSubtype="2"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p:tgtEl>
                                          <p:spTgt spid="26"/>
                                        </p:tgtEl>
                                        <p:attrNameLst>
                                          <p:attrName>ppt_x</p:attrName>
                                        </p:attrNameLst>
                                      </p:cBhvr>
                                      <p:tavLst>
                                        <p:tav tm="0">
                                          <p:val>
                                            <p:strVal val="#ppt_x+#ppt_w*1.125000"/>
                                          </p:val>
                                        </p:tav>
                                        <p:tav tm="100000">
                                          <p:val>
                                            <p:strVal val="#ppt_x"/>
                                          </p:val>
                                        </p:tav>
                                      </p:tavLst>
                                    </p:anim>
                                    <p:animEffect transition="in" filter="wipe(left)">
                                      <p:cBhvr>
                                        <p:cTn id="74" dur="500"/>
                                        <p:tgtEl>
                                          <p:spTgt spid="26"/>
                                        </p:tgtEl>
                                      </p:cBhvr>
                                    </p:animEffect>
                                  </p:childTnLst>
                                </p:cTn>
                              </p:par>
                              <p:par>
                                <p:cTn id="75" presetID="1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p:tgtEl>
                                          <p:spTgt spid="23"/>
                                        </p:tgtEl>
                                        <p:attrNameLst>
                                          <p:attrName>ppt_x</p:attrName>
                                        </p:attrNameLst>
                                      </p:cBhvr>
                                      <p:tavLst>
                                        <p:tav tm="0">
                                          <p:val>
                                            <p:strVal val="#ppt_x-#ppt_w*1.125000"/>
                                          </p:val>
                                        </p:tav>
                                        <p:tav tm="100000">
                                          <p:val>
                                            <p:strVal val="#ppt_x"/>
                                          </p:val>
                                        </p:tav>
                                      </p:tavLst>
                                    </p:anim>
                                    <p:animEffect transition="in" filter="wipe(right)">
                                      <p:cBhvr>
                                        <p:cTn id="78" dur="500"/>
                                        <p:tgtEl>
                                          <p:spTgt spid="23"/>
                                        </p:tgtEl>
                                      </p:cBhvr>
                                    </p:animEffect>
                                  </p:childTnLst>
                                </p:cTn>
                              </p:par>
                            </p:childTnLst>
                          </p:cTn>
                        </p:par>
                        <p:par>
                          <p:cTn id="79" fill="hold">
                            <p:stCondLst>
                              <p:cond delay="4400"/>
                            </p:stCondLst>
                            <p:childTnLst>
                              <p:par>
                                <p:cTn id="80" presetID="31" presetClass="entr" presetSubtype="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500" fill="hold"/>
                                        <p:tgtEl>
                                          <p:spTgt spid="38"/>
                                        </p:tgtEl>
                                        <p:attrNameLst>
                                          <p:attrName>ppt_w</p:attrName>
                                        </p:attrNameLst>
                                      </p:cBhvr>
                                      <p:tavLst>
                                        <p:tav tm="0">
                                          <p:val>
                                            <p:fltVal val="0"/>
                                          </p:val>
                                        </p:tav>
                                        <p:tav tm="100000">
                                          <p:val>
                                            <p:strVal val="#ppt_w"/>
                                          </p:val>
                                        </p:tav>
                                      </p:tavLst>
                                    </p:anim>
                                    <p:anim calcmode="lin" valueType="num">
                                      <p:cBhvr>
                                        <p:cTn id="83" dur="500" fill="hold"/>
                                        <p:tgtEl>
                                          <p:spTgt spid="38"/>
                                        </p:tgtEl>
                                        <p:attrNameLst>
                                          <p:attrName>ppt_h</p:attrName>
                                        </p:attrNameLst>
                                      </p:cBhvr>
                                      <p:tavLst>
                                        <p:tav tm="0">
                                          <p:val>
                                            <p:fltVal val="0"/>
                                          </p:val>
                                        </p:tav>
                                        <p:tav tm="100000">
                                          <p:val>
                                            <p:strVal val="#ppt_h"/>
                                          </p:val>
                                        </p:tav>
                                      </p:tavLst>
                                    </p:anim>
                                    <p:anim calcmode="lin" valueType="num">
                                      <p:cBhvr>
                                        <p:cTn id="84" dur="500" fill="hold"/>
                                        <p:tgtEl>
                                          <p:spTgt spid="38"/>
                                        </p:tgtEl>
                                        <p:attrNameLst>
                                          <p:attrName>style.rotation</p:attrName>
                                        </p:attrNameLst>
                                      </p:cBhvr>
                                      <p:tavLst>
                                        <p:tav tm="0">
                                          <p:val>
                                            <p:fltVal val="90"/>
                                          </p:val>
                                        </p:tav>
                                        <p:tav tm="100000">
                                          <p:val>
                                            <p:fltVal val="0"/>
                                          </p:val>
                                        </p:tav>
                                      </p:tavLst>
                                    </p:anim>
                                    <p:animEffect transition="in" filter="fade">
                                      <p:cBhvr>
                                        <p:cTn id="85" dur="500"/>
                                        <p:tgtEl>
                                          <p:spTgt spid="38"/>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4900"/>
                            </p:stCondLst>
                            <p:childTnLst>
                              <p:par>
                                <p:cTn id="93" presetID="22" presetClass="entr" presetSubtype="4"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500"/>
                                        <p:tgtEl>
                                          <p:spTgt spid="22"/>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up)">
                                      <p:cBhvr>
                                        <p:cTn id="101" dur="500"/>
                                        <p:tgtEl>
                                          <p:spTgt spid="4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2" grpId="0" animBg="1"/>
      <p:bldP spid="35" grpId="0" animBg="1"/>
      <p:bldP spid="36" grpId="0"/>
      <p:bldP spid="37" grpId="0"/>
      <p:bldP spid="38" grpId="0"/>
      <p:bldP spid="39" grpId="0"/>
      <p:bldP spid="40" grpId="0"/>
      <p:bldP spid="41" grpId="0"/>
      <p:bldP spid="42" grpId="0" animBg="1"/>
      <p:bldP spid="43" grpId="0"/>
      <p:bldP spid="44" grpId="0" animBg="1"/>
      <p:bldP spid="45" grpId="0"/>
      <p:bldP spid="46"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98003" cy="430887"/>
          </a:xfrm>
          <a:prstGeom prst="rect">
            <a:avLst/>
          </a:prstGeom>
          <a:noFill/>
        </p:spPr>
        <p:txBody>
          <a:bodyPr wrap="none" rtlCol="0">
            <a:spAutoFit/>
          </a:bodyPr>
          <a:lstStyle/>
          <a:p>
            <a:r>
              <a:rPr lang="en-US" altLang="zh-CN" sz="2200" dirty="0" smtClean="0">
                <a:solidFill>
                  <a:schemeClr val="bg2">
                    <a:lumMod val="20000"/>
                    <a:lumOff val="80000"/>
                  </a:schemeClr>
                </a:solidFill>
                <a:latin typeface="微软雅黑"/>
                <a:ea typeface="微软雅黑"/>
              </a:rPr>
              <a:t>static</a:t>
            </a:r>
            <a:endParaRPr lang="zh-CN" altLang="en-US" sz="2200" dirty="0">
              <a:solidFill>
                <a:schemeClr val="bg2">
                  <a:lumMod val="20000"/>
                  <a:lumOff val="80000"/>
                </a:scheme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022" y="666517"/>
            <a:ext cx="9744718" cy="5786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783234"/>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五、下一步工作计划</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31" name="组合 30"/>
          <p:cNvGrpSpPr/>
          <p:nvPr/>
        </p:nvGrpSpPr>
        <p:grpSpPr>
          <a:xfrm>
            <a:off x="4274529" y="3271826"/>
            <a:ext cx="1647881" cy="400110"/>
            <a:chOff x="3276600" y="3624263"/>
            <a:chExt cx="1316101" cy="319553"/>
          </a:xfrm>
        </p:grpSpPr>
        <p:grpSp>
          <p:nvGrpSpPr>
            <p:cNvPr id="32" name="Group 10"/>
            <p:cNvGrpSpPr>
              <a:grpSpLocks/>
            </p:cNvGrpSpPr>
            <p:nvPr/>
          </p:nvGrpSpPr>
          <p:grpSpPr bwMode="auto">
            <a:xfrm>
              <a:off x="3276600" y="3649663"/>
              <a:ext cx="282575" cy="282575"/>
              <a:chOff x="0" y="0"/>
              <a:chExt cx="2494" cy="2494"/>
            </a:xfrm>
          </p:grpSpPr>
          <p:sp>
            <p:nvSpPr>
              <p:cNvPr id="3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5"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3"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总体思路</a:t>
              </a:r>
              <a:endParaRPr lang="zh-CN" altLang="en-US" sz="2000" dirty="0">
                <a:solidFill>
                  <a:srgbClr val="333333"/>
                </a:solidFill>
                <a:ea typeface="微软雅黑" pitchFamily="34" charset="-122"/>
              </a:endParaRPr>
            </a:p>
          </p:txBody>
        </p:sp>
      </p:grpSp>
      <p:grpSp>
        <p:nvGrpSpPr>
          <p:cNvPr id="47" name="组合 46"/>
          <p:cNvGrpSpPr/>
          <p:nvPr/>
        </p:nvGrpSpPr>
        <p:grpSpPr>
          <a:xfrm>
            <a:off x="7370869" y="3925034"/>
            <a:ext cx="1647881" cy="400110"/>
            <a:chOff x="3276600" y="3624263"/>
            <a:chExt cx="1316101"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保障措施</a:t>
              </a:r>
              <a:endParaRPr lang="zh-CN" altLang="en-US" sz="2000" dirty="0">
                <a:solidFill>
                  <a:srgbClr val="333333"/>
                </a:solidFill>
                <a:ea typeface="微软雅黑" pitchFamily="34" charset="-122"/>
              </a:endParaRPr>
            </a:p>
          </p:txBody>
        </p:sp>
      </p:grpSp>
      <p:grpSp>
        <p:nvGrpSpPr>
          <p:cNvPr id="52" name="组合 51"/>
          <p:cNvGrpSpPr/>
          <p:nvPr/>
        </p:nvGrpSpPr>
        <p:grpSpPr>
          <a:xfrm>
            <a:off x="4274533" y="3939531"/>
            <a:ext cx="1647882" cy="400110"/>
            <a:chOff x="3276600" y="3624263"/>
            <a:chExt cx="1316101"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具体目标</a:t>
              </a:r>
              <a:endParaRPr lang="zh-CN" altLang="en-US" sz="2000" dirty="0">
                <a:solidFill>
                  <a:srgbClr val="333333"/>
                </a:solidFill>
                <a:ea typeface="微软雅黑" pitchFamily="34" charset="-122"/>
              </a:endParaRPr>
            </a:p>
          </p:txBody>
        </p:sp>
      </p:grpSp>
      <p:grpSp>
        <p:nvGrpSpPr>
          <p:cNvPr id="57" name="组合 56"/>
          <p:cNvGrpSpPr/>
          <p:nvPr/>
        </p:nvGrpSpPr>
        <p:grpSpPr>
          <a:xfrm>
            <a:off x="7370869" y="3280479"/>
            <a:ext cx="1647881" cy="400110"/>
            <a:chOff x="3276600" y="3624263"/>
            <a:chExt cx="1316101"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完成方法</a:t>
              </a:r>
              <a:endParaRPr lang="zh-CN" altLang="en-US" sz="2000" dirty="0">
                <a:solidFill>
                  <a:srgbClr val="333333"/>
                </a:solidFill>
                <a:ea typeface="微软雅黑" pitchFamily="34" charset="-122"/>
              </a:endParaRPr>
            </a:p>
          </p:txBody>
        </p:sp>
      </p:grpSp>
      <p:grpSp>
        <p:nvGrpSpPr>
          <p:cNvPr id="36" name="组合 35"/>
          <p:cNvGrpSpPr>
            <a:grpSpLocks noChangeAspect="1"/>
          </p:cNvGrpSpPr>
          <p:nvPr/>
        </p:nvGrpSpPr>
        <p:grpSpPr>
          <a:xfrm>
            <a:off x="1420951" y="2367000"/>
            <a:ext cx="2095406" cy="2124000"/>
            <a:chOff x="4910385" y="-2248866"/>
            <a:chExt cx="2093913" cy="2122488"/>
          </a:xfrm>
          <a:solidFill>
            <a:schemeClr val="tx1"/>
          </a:solidFill>
        </p:grpSpPr>
        <p:sp>
          <p:nvSpPr>
            <p:cNvPr id="37"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grpSp>
    </p:spTree>
    <p:extLst>
      <p:ext uri="{BB962C8B-B14F-4D97-AF65-F5344CB8AC3E}">
        <p14:creationId xmlns:p14="http://schemas.microsoft.com/office/powerpoint/2010/main" val="1395071869"/>
      </p:ext>
    </p:extLst>
  </p:cSld>
  <p:clrMapOvr>
    <a:masterClrMapping/>
  </p:clrMapOvr>
  <mc:AlternateContent xmlns:mc="http://schemas.openxmlformats.org/markup-compatibility/2006" xmlns:p14="http://schemas.microsoft.com/office/powerpoint/2010/main">
    <mc:Choice Requires="p14">
      <p:transition spd="slow" p14:dur="1200" advTm="6112">
        <p14:flip dir="r"/>
      </p:transition>
    </mc:Choice>
    <mc:Fallback xmlns="">
      <p:transition spd="slow" advTm="61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0-#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2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4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60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0-#ppt_w/2"/>
                                          </p:val>
                                        </p:tav>
                                        <p:tav tm="100000">
                                          <p:val>
                                            <p:strVal val="#ppt_x"/>
                                          </p:val>
                                        </p:tav>
                                      </p:tavLst>
                                    </p:anim>
                                    <p:anim calcmode="lin" valueType="num">
                                      <p:cBhvr additive="base">
                                        <p:cTn id="45"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总体思路</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8"/>
          <p:cNvSpPr>
            <a:spLocks noChangeArrowheads="1"/>
          </p:cNvSpPr>
          <p:nvPr/>
        </p:nvSpPr>
        <p:spPr bwMode="auto">
          <a:xfrm rot="7717980">
            <a:off x="3599657" y="3428206"/>
            <a:ext cx="411162" cy="422275"/>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8" name="等腰三角形 9"/>
          <p:cNvSpPr>
            <a:spLocks noChangeArrowheads="1"/>
          </p:cNvSpPr>
          <p:nvPr/>
        </p:nvSpPr>
        <p:spPr bwMode="auto">
          <a:xfrm rot="7717980">
            <a:off x="8559006" y="3425032"/>
            <a:ext cx="388937" cy="400050"/>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9" name="等腰三角形 10"/>
          <p:cNvSpPr>
            <a:spLocks noChangeArrowheads="1"/>
          </p:cNvSpPr>
          <p:nvPr/>
        </p:nvSpPr>
        <p:spPr bwMode="auto">
          <a:xfrm rot="2750931">
            <a:off x="6053932" y="3361531"/>
            <a:ext cx="431800" cy="44608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nvGrpSpPr>
          <p:cNvPr id="10" name="Group 8"/>
          <p:cNvGrpSpPr>
            <a:grpSpLocks/>
          </p:cNvGrpSpPr>
          <p:nvPr/>
        </p:nvGrpSpPr>
        <p:grpSpPr bwMode="auto">
          <a:xfrm>
            <a:off x="1524000" y="1481138"/>
            <a:ext cx="2101850" cy="2101850"/>
            <a:chOff x="0" y="0"/>
            <a:chExt cx="2101515" cy="2101515"/>
          </a:xfrm>
        </p:grpSpPr>
        <p:sp>
          <p:nvSpPr>
            <p:cNvPr id="11"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2"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13" name="矩形 12"/>
          <p:cNvSpPr>
            <a:spLocks noChangeArrowheads="1"/>
          </p:cNvSpPr>
          <p:nvPr/>
        </p:nvSpPr>
        <p:spPr bwMode="auto">
          <a:xfrm>
            <a:off x="1768475" y="21082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14" name="Group 8"/>
          <p:cNvGrpSpPr>
            <a:grpSpLocks/>
          </p:cNvGrpSpPr>
          <p:nvPr/>
        </p:nvGrpSpPr>
        <p:grpSpPr bwMode="auto">
          <a:xfrm>
            <a:off x="3987800" y="3360738"/>
            <a:ext cx="2101850" cy="2101850"/>
            <a:chOff x="0" y="0"/>
            <a:chExt cx="2101515" cy="2101515"/>
          </a:xfrm>
        </p:grpSpPr>
        <p:sp>
          <p:nvSpPr>
            <p:cNvPr id="15"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17" name="矩形 16"/>
          <p:cNvSpPr>
            <a:spLocks noChangeArrowheads="1"/>
          </p:cNvSpPr>
          <p:nvPr/>
        </p:nvSpPr>
        <p:spPr bwMode="auto">
          <a:xfrm>
            <a:off x="4232275" y="39878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18" name="Group 8"/>
          <p:cNvGrpSpPr>
            <a:grpSpLocks/>
          </p:cNvGrpSpPr>
          <p:nvPr/>
        </p:nvGrpSpPr>
        <p:grpSpPr bwMode="auto">
          <a:xfrm>
            <a:off x="6451600" y="1735138"/>
            <a:ext cx="2101850" cy="2101850"/>
            <a:chOff x="0" y="0"/>
            <a:chExt cx="2101515" cy="2101515"/>
          </a:xfrm>
        </p:grpSpPr>
        <p:sp>
          <p:nvSpPr>
            <p:cNvPr id="19"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21" name="矩形 20"/>
          <p:cNvSpPr>
            <a:spLocks noChangeArrowheads="1"/>
          </p:cNvSpPr>
          <p:nvPr/>
        </p:nvSpPr>
        <p:spPr bwMode="auto">
          <a:xfrm>
            <a:off x="6696075" y="23622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25" name="Group 8"/>
          <p:cNvGrpSpPr>
            <a:grpSpLocks/>
          </p:cNvGrpSpPr>
          <p:nvPr/>
        </p:nvGrpSpPr>
        <p:grpSpPr bwMode="auto">
          <a:xfrm>
            <a:off x="8851900" y="3475038"/>
            <a:ext cx="2101850" cy="2101850"/>
            <a:chOff x="0" y="0"/>
            <a:chExt cx="2101515" cy="2101515"/>
          </a:xfrm>
        </p:grpSpPr>
        <p:sp>
          <p:nvSpPr>
            <p:cNvPr id="26"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29" name="矩形 28"/>
          <p:cNvSpPr>
            <a:spLocks noChangeArrowheads="1"/>
          </p:cNvSpPr>
          <p:nvPr/>
        </p:nvSpPr>
        <p:spPr bwMode="auto">
          <a:xfrm>
            <a:off x="9096375" y="41021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sp>
        <p:nvSpPr>
          <p:cNvPr id="30" name="椭圆 29"/>
          <p:cNvSpPr/>
          <p:nvPr/>
        </p:nvSpPr>
        <p:spPr bwMode="auto">
          <a:xfrm>
            <a:off x="1685661" y="1561882"/>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1" name="TextBox 30"/>
          <p:cNvSpPr txBox="1"/>
          <p:nvPr/>
        </p:nvSpPr>
        <p:spPr>
          <a:xfrm>
            <a:off x="1775748" y="1589593"/>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1</a:t>
            </a:r>
            <a:endParaRPr lang="zh-CN" altLang="en-US" sz="2400" dirty="0">
              <a:solidFill>
                <a:srgbClr val="F8F8F8"/>
              </a:solidFill>
              <a:latin typeface="+mn-ea"/>
              <a:ea typeface="+mn-ea"/>
            </a:endParaRPr>
          </a:p>
        </p:txBody>
      </p:sp>
      <p:sp>
        <p:nvSpPr>
          <p:cNvPr id="32" name="椭圆 31"/>
          <p:cNvSpPr/>
          <p:nvPr/>
        </p:nvSpPr>
        <p:spPr bwMode="auto">
          <a:xfrm>
            <a:off x="4340797" y="3364277"/>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3" name="TextBox 32"/>
          <p:cNvSpPr txBox="1"/>
          <p:nvPr/>
        </p:nvSpPr>
        <p:spPr>
          <a:xfrm>
            <a:off x="4430884" y="3391988"/>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2</a:t>
            </a:r>
            <a:endParaRPr lang="zh-CN" altLang="en-US" sz="2400" dirty="0">
              <a:solidFill>
                <a:srgbClr val="F8F8F8"/>
              </a:solidFill>
              <a:latin typeface="+mn-ea"/>
              <a:ea typeface="+mn-ea"/>
            </a:endParaRPr>
          </a:p>
        </p:txBody>
      </p:sp>
      <p:sp>
        <p:nvSpPr>
          <p:cNvPr id="34" name="椭圆 33"/>
          <p:cNvSpPr/>
          <p:nvPr/>
        </p:nvSpPr>
        <p:spPr bwMode="auto">
          <a:xfrm>
            <a:off x="6658094" y="1803182"/>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5" name="TextBox 34"/>
          <p:cNvSpPr txBox="1"/>
          <p:nvPr/>
        </p:nvSpPr>
        <p:spPr>
          <a:xfrm>
            <a:off x="6748181" y="1830893"/>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3</a:t>
            </a:r>
            <a:endParaRPr lang="zh-CN" altLang="en-US" sz="2400" dirty="0">
              <a:solidFill>
                <a:srgbClr val="F8F8F8"/>
              </a:solidFill>
              <a:latin typeface="+mn-ea"/>
              <a:ea typeface="+mn-ea"/>
            </a:endParaRPr>
          </a:p>
        </p:txBody>
      </p:sp>
      <p:sp>
        <p:nvSpPr>
          <p:cNvPr id="36" name="椭圆 35"/>
          <p:cNvSpPr/>
          <p:nvPr/>
        </p:nvSpPr>
        <p:spPr bwMode="auto">
          <a:xfrm>
            <a:off x="9110662" y="3578444"/>
            <a:ext cx="517088" cy="517088"/>
          </a:xfrm>
          <a:prstGeom prst="ellipse">
            <a:avLst/>
          </a:prstGeom>
          <a:solidFill>
            <a:schemeClr val="tx2">
              <a:lumMod val="75000"/>
            </a:schemeClr>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7" name="TextBox 36"/>
          <p:cNvSpPr txBox="1"/>
          <p:nvPr/>
        </p:nvSpPr>
        <p:spPr>
          <a:xfrm>
            <a:off x="9200749" y="3606155"/>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4</a:t>
            </a:r>
            <a:endParaRPr lang="zh-CN" altLang="en-US" sz="2400" dirty="0">
              <a:solidFill>
                <a:srgbClr val="F8F8F8"/>
              </a:solidFill>
              <a:latin typeface="+mn-ea"/>
              <a:ea typeface="+mn-ea"/>
            </a:endParaRPr>
          </a:p>
        </p:txBody>
      </p:sp>
      <p:sp>
        <p:nvSpPr>
          <p:cNvPr id="2" name="椭圆 1"/>
          <p:cNvSpPr/>
          <p:nvPr/>
        </p:nvSpPr>
        <p:spPr bwMode="auto">
          <a:xfrm>
            <a:off x="1273845" y="4221088"/>
            <a:ext cx="1276543" cy="1276543"/>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椭圆 37"/>
          <p:cNvSpPr/>
          <p:nvPr/>
        </p:nvSpPr>
        <p:spPr bwMode="auto">
          <a:xfrm>
            <a:off x="3882372" y="1675573"/>
            <a:ext cx="1156353" cy="1156353"/>
          </a:xfrm>
          <a:prstGeom prst="ellipse">
            <a:avLst/>
          </a:prstGeom>
          <a:blipFill>
            <a:blip r:embed="rId3" cstate="print"/>
            <a:stretch>
              <a:fillRect/>
            </a:stretch>
          </a:blip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9" name="椭圆 38"/>
          <p:cNvSpPr/>
          <p:nvPr/>
        </p:nvSpPr>
        <p:spPr bwMode="auto">
          <a:xfrm>
            <a:off x="5291732" y="2440807"/>
            <a:ext cx="411110" cy="41111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椭圆 39"/>
          <p:cNvSpPr/>
          <p:nvPr/>
        </p:nvSpPr>
        <p:spPr bwMode="auto">
          <a:xfrm>
            <a:off x="2862430" y="3832878"/>
            <a:ext cx="411110" cy="41111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椭圆 40"/>
          <p:cNvSpPr/>
          <p:nvPr/>
        </p:nvSpPr>
        <p:spPr bwMode="auto">
          <a:xfrm>
            <a:off x="1875359" y="3794806"/>
            <a:ext cx="271290" cy="27129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椭圆 41"/>
          <p:cNvSpPr/>
          <p:nvPr/>
        </p:nvSpPr>
        <p:spPr bwMode="auto">
          <a:xfrm>
            <a:off x="6931084" y="4525962"/>
            <a:ext cx="1829621" cy="1829621"/>
          </a:xfrm>
          <a:prstGeom prst="ellipse">
            <a:avLst/>
          </a:prstGeom>
          <a:blipFill>
            <a:blip r:embed="rId4" cstate="print"/>
            <a:stretch>
              <a:fillRect/>
            </a:stretch>
          </a:blip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椭圆 42"/>
          <p:cNvSpPr/>
          <p:nvPr/>
        </p:nvSpPr>
        <p:spPr bwMode="auto">
          <a:xfrm>
            <a:off x="9864835" y="2447804"/>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椭圆 43"/>
          <p:cNvSpPr/>
          <p:nvPr/>
        </p:nvSpPr>
        <p:spPr bwMode="auto">
          <a:xfrm>
            <a:off x="9086913" y="2841780"/>
            <a:ext cx="296740" cy="29674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椭圆 44"/>
          <p:cNvSpPr/>
          <p:nvPr/>
        </p:nvSpPr>
        <p:spPr bwMode="auto">
          <a:xfrm>
            <a:off x="8934058" y="1735138"/>
            <a:ext cx="541600" cy="54160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6" name="椭圆 45"/>
          <p:cNvSpPr/>
          <p:nvPr/>
        </p:nvSpPr>
        <p:spPr bwMode="auto">
          <a:xfrm>
            <a:off x="6738981" y="4070014"/>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椭圆 46"/>
          <p:cNvSpPr/>
          <p:nvPr/>
        </p:nvSpPr>
        <p:spPr bwMode="auto">
          <a:xfrm>
            <a:off x="6547705" y="4830842"/>
            <a:ext cx="296740" cy="29674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8" name="椭圆 47"/>
          <p:cNvSpPr/>
          <p:nvPr/>
        </p:nvSpPr>
        <p:spPr bwMode="auto">
          <a:xfrm>
            <a:off x="10820178" y="5914335"/>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002109017"/>
      </p:ext>
    </p:extLst>
  </p:cSld>
  <p:clrMapOvr>
    <a:masterClrMapping/>
  </p:clrMapOvr>
  <mc:AlternateContent xmlns:mc="http://schemas.openxmlformats.org/markup-compatibility/2006" xmlns:p14="http://schemas.microsoft.com/office/powerpoint/2010/main">
    <mc:Choice Requires="p14">
      <p:transition spd="slow" p14:dur="1200" advTm="10741">
        <p14:prism/>
      </p:transition>
    </mc:Choice>
    <mc:Fallback xmlns="">
      <p:transition spd="slow" advTm="107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82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1320"/>
                            </p:stCondLst>
                            <p:childTnLst>
                              <p:par>
                                <p:cTn id="10" presetID="1" presetClass="entr" presetSubtype="0" fill="hold" grpId="1"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1320"/>
                            </p:stCondLst>
                            <p:childTnLst>
                              <p:par>
                                <p:cTn id="13" presetID="42" presetClass="path" presetSubtype="0" accel="50000" decel="50000" fill="hold" grpId="0" nodeType="afterEffect">
                                  <p:stCondLst>
                                    <p:cond delay="0"/>
                                  </p:stCondLst>
                                  <p:childTnLst>
                                    <p:animMotion origin="layout" path="M 2.08333E-6 -0.86736 L 2.08333E-6 2.96296E-6 " pathEditMode="relative" rAng="0" ptsTypes="AA">
                                      <p:cBhvr>
                                        <p:cTn id="14" dur="500" fill="hold"/>
                                        <p:tgtEl>
                                          <p:spTgt spid="24"/>
                                        </p:tgtEl>
                                        <p:attrNameLst>
                                          <p:attrName>ppt_x</p:attrName>
                                          <p:attrName>ppt_y</p:attrName>
                                        </p:attrNameLst>
                                      </p:cBhvr>
                                      <p:rCtr x="0" y="43356"/>
                                    </p:animMotion>
                                  </p:childTnLst>
                                </p:cTn>
                              </p:par>
                            </p:childTnLst>
                          </p:cTn>
                        </p:par>
                        <p:par>
                          <p:cTn id="15" fill="hold">
                            <p:stCondLst>
                              <p:cond delay="182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2320"/>
                            </p:stCondLst>
                            <p:childTnLst>
                              <p:par>
                                <p:cTn id="20" presetID="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300" fill="hold"/>
                                        <p:tgtEl>
                                          <p:spTgt spid="27"/>
                                        </p:tgtEl>
                                        <p:attrNameLst>
                                          <p:attrName>ppt_x</p:attrName>
                                        </p:attrNameLst>
                                      </p:cBhvr>
                                      <p:tavLst>
                                        <p:tav tm="0">
                                          <p:val>
                                            <p:strVal val="0-#ppt_w/2"/>
                                          </p:val>
                                        </p:tav>
                                        <p:tav tm="100000">
                                          <p:val>
                                            <p:strVal val="#ppt_x"/>
                                          </p:val>
                                        </p:tav>
                                      </p:tavLst>
                                    </p:anim>
                                    <p:anim calcmode="lin" valueType="num">
                                      <p:cBhvr additive="base">
                                        <p:cTn id="23" dur="3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62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7"/>
                                        </p:tgtEl>
                                        <p:attrNameLst>
                                          <p:attrName>style.visibility</p:attrName>
                                        </p:attrNameLst>
                                      </p:cBhvr>
                                      <p:to>
                                        <p:strVal val="visible"/>
                                      </p:to>
                                    </p:set>
                                    <p:anim calcmode="lin" valueType="num">
                                      <p:cBhvr>
                                        <p:cTn id="2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8" dur="400" fill="hold"/>
                                        <p:tgtEl>
                                          <p:spTgt spid="77"/>
                                        </p:tgtEl>
                                        <p:attrNameLst>
                                          <p:attrName>ppt_y</p:attrName>
                                        </p:attrNameLst>
                                      </p:cBhvr>
                                      <p:tavLst>
                                        <p:tav tm="0">
                                          <p:val>
                                            <p:strVal val="#ppt_y"/>
                                          </p:val>
                                        </p:tav>
                                        <p:tav tm="100000">
                                          <p:val>
                                            <p:strVal val="#ppt_y"/>
                                          </p:val>
                                        </p:tav>
                                      </p:tavLst>
                                    </p:anim>
                                    <p:anim calcmode="lin" valueType="num">
                                      <p:cBhvr>
                                        <p:cTn id="2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3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400" tmFilter="0,0; .5, 1; 1, 1"/>
                                        <p:tgtEl>
                                          <p:spTgt spid="77"/>
                                        </p:tgtEl>
                                      </p:cBhvr>
                                    </p:animEffect>
                                  </p:childTnLst>
                                </p:cTn>
                              </p:par>
                            </p:childTnLst>
                          </p:cTn>
                        </p:par>
                        <p:par>
                          <p:cTn id="32" fill="hold">
                            <p:stCondLst>
                              <p:cond delay="314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3640"/>
                            </p:stCondLst>
                            <p:childTnLst>
                              <p:par>
                                <p:cTn id="44" presetID="53" presetClass="entr" presetSubtype="16" fill="hold" grpId="0" nodeType="after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45"/>
                                        </p:tgtEl>
                                        <p:attrNameLst>
                                          <p:attrName>style.visibility</p:attrName>
                                        </p:attrNameLst>
                                      </p:cBhvr>
                                      <p:to>
                                        <p:strVal val="visible"/>
                                      </p:to>
                                    </p:set>
                                    <p:anim calcmode="lin" valueType="num">
                                      <p:cBhvr>
                                        <p:cTn id="61" dur="800" fill="hold"/>
                                        <p:tgtEl>
                                          <p:spTgt spid="45"/>
                                        </p:tgtEl>
                                        <p:attrNameLst>
                                          <p:attrName>ppt_w</p:attrName>
                                        </p:attrNameLst>
                                      </p:cBhvr>
                                      <p:tavLst>
                                        <p:tav tm="0">
                                          <p:val>
                                            <p:fltVal val="0"/>
                                          </p:val>
                                        </p:tav>
                                        <p:tav tm="100000">
                                          <p:val>
                                            <p:strVal val="#ppt_w"/>
                                          </p:val>
                                        </p:tav>
                                      </p:tavLst>
                                    </p:anim>
                                    <p:anim calcmode="lin" valueType="num">
                                      <p:cBhvr>
                                        <p:cTn id="62" dur="800" fill="hold"/>
                                        <p:tgtEl>
                                          <p:spTgt spid="45"/>
                                        </p:tgtEl>
                                        <p:attrNameLst>
                                          <p:attrName>ppt_h</p:attrName>
                                        </p:attrNameLst>
                                      </p:cBhvr>
                                      <p:tavLst>
                                        <p:tav tm="0">
                                          <p:val>
                                            <p:fltVal val="0"/>
                                          </p:val>
                                        </p:tav>
                                        <p:tav tm="100000">
                                          <p:val>
                                            <p:strVal val="#ppt_h"/>
                                          </p:val>
                                        </p:tav>
                                      </p:tavLst>
                                    </p:anim>
                                    <p:animEffect transition="in" filter="fade">
                                      <p:cBhvr>
                                        <p:cTn id="63" dur="800"/>
                                        <p:tgtEl>
                                          <p:spTgt spid="4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2"/>
                                        </p:tgtEl>
                                        <p:attrNameLst>
                                          <p:attrName>style.visibility</p:attrName>
                                        </p:attrNameLst>
                                      </p:cBhvr>
                                      <p:to>
                                        <p:strVal val="visible"/>
                                      </p:to>
                                    </p:set>
                                    <p:anim calcmode="lin" valueType="num">
                                      <p:cBhvr>
                                        <p:cTn id="76" dur="300" fill="hold"/>
                                        <p:tgtEl>
                                          <p:spTgt spid="2"/>
                                        </p:tgtEl>
                                        <p:attrNameLst>
                                          <p:attrName>ppt_w</p:attrName>
                                        </p:attrNameLst>
                                      </p:cBhvr>
                                      <p:tavLst>
                                        <p:tav tm="0">
                                          <p:val>
                                            <p:fltVal val="0"/>
                                          </p:val>
                                        </p:tav>
                                        <p:tav tm="100000">
                                          <p:val>
                                            <p:strVal val="#ppt_w"/>
                                          </p:val>
                                        </p:tav>
                                      </p:tavLst>
                                    </p:anim>
                                    <p:anim calcmode="lin" valueType="num">
                                      <p:cBhvr>
                                        <p:cTn id="77" dur="300" fill="hold"/>
                                        <p:tgtEl>
                                          <p:spTgt spid="2"/>
                                        </p:tgtEl>
                                        <p:attrNameLst>
                                          <p:attrName>ppt_h</p:attrName>
                                        </p:attrNameLst>
                                      </p:cBhvr>
                                      <p:tavLst>
                                        <p:tav tm="0">
                                          <p:val>
                                            <p:fltVal val="0"/>
                                          </p:val>
                                        </p:tav>
                                        <p:tav tm="100000">
                                          <p:val>
                                            <p:strVal val="#ppt_h"/>
                                          </p:val>
                                        </p:tav>
                                      </p:tavLst>
                                    </p:anim>
                                    <p:animEffect transition="in" filter="fade">
                                      <p:cBhvr>
                                        <p:cTn id="78" dur="300"/>
                                        <p:tgtEl>
                                          <p:spTgt spid="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8"/>
                                        </p:tgtEl>
                                        <p:attrNameLst>
                                          <p:attrName>style.visibility</p:attrName>
                                        </p:attrNameLst>
                                      </p:cBhvr>
                                      <p:to>
                                        <p:strVal val="visible"/>
                                      </p:to>
                                    </p:set>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fltVal val="0"/>
                                          </p:val>
                                        </p:tav>
                                        <p:tav tm="100000">
                                          <p:val>
                                            <p:strVal val="#ppt_h"/>
                                          </p:val>
                                        </p:tav>
                                      </p:tavLst>
                                    </p:anim>
                                    <p:animEffect transition="in" filter="fade">
                                      <p:cBhvr>
                                        <p:cTn id="83" dur="500"/>
                                        <p:tgtEl>
                                          <p:spTgt spid="48"/>
                                        </p:tgtEl>
                                      </p:cBhvr>
                                    </p:animEffect>
                                  </p:childTnLst>
                                </p:cTn>
                              </p:par>
                            </p:childTnLst>
                          </p:cTn>
                        </p:par>
                        <p:par>
                          <p:cTn id="84" fill="hold">
                            <p:stCondLst>
                              <p:cond delay="4740"/>
                            </p:stCondLst>
                            <p:childTnLst>
                              <p:par>
                                <p:cTn id="85" presetID="53" presetClass="entr" presetSubtype="16"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600" fill="hold"/>
                                        <p:tgtEl>
                                          <p:spTgt spid="43"/>
                                        </p:tgtEl>
                                        <p:attrNameLst>
                                          <p:attrName>ppt_w</p:attrName>
                                        </p:attrNameLst>
                                      </p:cBhvr>
                                      <p:tavLst>
                                        <p:tav tm="0">
                                          <p:val>
                                            <p:fltVal val="0"/>
                                          </p:val>
                                        </p:tav>
                                        <p:tav tm="100000">
                                          <p:val>
                                            <p:strVal val="#ppt_w"/>
                                          </p:val>
                                        </p:tav>
                                      </p:tavLst>
                                    </p:anim>
                                    <p:anim calcmode="lin" valueType="num">
                                      <p:cBhvr>
                                        <p:cTn id="93" dur="600" fill="hold"/>
                                        <p:tgtEl>
                                          <p:spTgt spid="43"/>
                                        </p:tgtEl>
                                        <p:attrNameLst>
                                          <p:attrName>ppt_h</p:attrName>
                                        </p:attrNameLst>
                                      </p:cBhvr>
                                      <p:tavLst>
                                        <p:tav tm="0">
                                          <p:val>
                                            <p:fltVal val="0"/>
                                          </p:val>
                                        </p:tav>
                                        <p:tav tm="100000">
                                          <p:val>
                                            <p:strVal val="#ppt_h"/>
                                          </p:val>
                                        </p:tav>
                                      </p:tavLst>
                                    </p:anim>
                                    <p:animEffect transition="in" filter="fade">
                                      <p:cBhvr>
                                        <p:cTn id="94" dur="600"/>
                                        <p:tgtEl>
                                          <p:spTgt spid="4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childTnLst>
                          </p:cTn>
                        </p:par>
                        <p:par>
                          <p:cTn id="105" fill="hold">
                            <p:stCondLst>
                              <p:cond delay="5440"/>
                            </p:stCondLst>
                            <p:childTnLst>
                              <p:par>
                                <p:cTn id="106" presetID="53" presetClass="entr" presetSubtype="16"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500" fill="hold"/>
                                        <p:tgtEl>
                                          <p:spTgt spid="38"/>
                                        </p:tgtEl>
                                        <p:attrNameLst>
                                          <p:attrName>ppt_w</p:attrName>
                                        </p:attrNameLst>
                                      </p:cBhvr>
                                      <p:tavLst>
                                        <p:tav tm="0">
                                          <p:val>
                                            <p:fltVal val="0"/>
                                          </p:val>
                                        </p:tav>
                                        <p:tav tm="100000">
                                          <p:val>
                                            <p:strVal val="#ppt_w"/>
                                          </p:val>
                                        </p:tav>
                                      </p:tavLst>
                                    </p:anim>
                                    <p:anim calcmode="lin" valueType="num">
                                      <p:cBhvr>
                                        <p:cTn id="109" dur="500" fill="hold"/>
                                        <p:tgtEl>
                                          <p:spTgt spid="38"/>
                                        </p:tgtEl>
                                        <p:attrNameLst>
                                          <p:attrName>ppt_h</p:attrName>
                                        </p:attrNameLst>
                                      </p:cBhvr>
                                      <p:tavLst>
                                        <p:tav tm="0">
                                          <p:val>
                                            <p:fltVal val="0"/>
                                          </p:val>
                                        </p:tav>
                                        <p:tav tm="100000">
                                          <p:val>
                                            <p:strVal val="#ppt_h"/>
                                          </p:val>
                                        </p:tav>
                                      </p:tavLst>
                                    </p:anim>
                                    <p:animEffect transition="in" filter="fade">
                                      <p:cBhvr>
                                        <p:cTn id="110" dur="500"/>
                                        <p:tgtEl>
                                          <p:spTgt spid="38"/>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p:cTn id="113" dur="300" fill="hold"/>
                                        <p:tgtEl>
                                          <p:spTgt spid="41"/>
                                        </p:tgtEl>
                                        <p:attrNameLst>
                                          <p:attrName>ppt_w</p:attrName>
                                        </p:attrNameLst>
                                      </p:cBhvr>
                                      <p:tavLst>
                                        <p:tav tm="0">
                                          <p:val>
                                            <p:fltVal val="0"/>
                                          </p:val>
                                        </p:tav>
                                        <p:tav tm="100000">
                                          <p:val>
                                            <p:strVal val="#ppt_w"/>
                                          </p:val>
                                        </p:tav>
                                      </p:tavLst>
                                    </p:anim>
                                    <p:anim calcmode="lin" valueType="num">
                                      <p:cBhvr>
                                        <p:cTn id="114" dur="300" fill="hold"/>
                                        <p:tgtEl>
                                          <p:spTgt spid="41"/>
                                        </p:tgtEl>
                                        <p:attrNameLst>
                                          <p:attrName>ppt_h</p:attrName>
                                        </p:attrNameLst>
                                      </p:cBhvr>
                                      <p:tavLst>
                                        <p:tav tm="0">
                                          <p:val>
                                            <p:fltVal val="0"/>
                                          </p:val>
                                        </p:tav>
                                        <p:tav tm="100000">
                                          <p:val>
                                            <p:strVal val="#ppt_h"/>
                                          </p:val>
                                        </p:tav>
                                      </p:tavLst>
                                    </p:anim>
                                    <p:animEffect transition="in" filter="fade">
                                      <p:cBhvr>
                                        <p:cTn id="115" dur="300"/>
                                        <p:tgtEl>
                                          <p:spTgt spid="41"/>
                                        </p:tgtEl>
                                      </p:cBhvr>
                                    </p:animEffect>
                                  </p:childTnLst>
                                </p:cTn>
                              </p:par>
                            </p:childTnLst>
                          </p:cTn>
                        </p:par>
                        <p:par>
                          <p:cTn id="116" fill="hold">
                            <p:stCondLst>
                              <p:cond delay="5940"/>
                            </p:stCondLst>
                            <p:childTnLst>
                              <p:par>
                                <p:cTn id="117" presetID="53" presetClass="entr" presetSubtype="16" fill="hold" grpId="0" nodeType="afterEffect">
                                  <p:stCondLst>
                                    <p:cond delay="0"/>
                                  </p:stCondLst>
                                  <p:childTnLst>
                                    <p:set>
                                      <p:cBhvr>
                                        <p:cTn id="118" dur="1" fill="hold">
                                          <p:stCondLst>
                                            <p:cond delay="0"/>
                                          </p:stCondLst>
                                        </p:cTn>
                                        <p:tgtEl>
                                          <p:spTgt spid="17"/>
                                        </p:tgtEl>
                                        <p:attrNameLst>
                                          <p:attrName>style.visibility</p:attrName>
                                        </p:attrNameLst>
                                      </p:cBhvr>
                                      <p:to>
                                        <p:strVal val="visible"/>
                                      </p:to>
                                    </p:set>
                                    <p:anim calcmode="lin" valueType="num">
                                      <p:cBhvr>
                                        <p:cTn id="119" dur="400" fill="hold"/>
                                        <p:tgtEl>
                                          <p:spTgt spid="17"/>
                                        </p:tgtEl>
                                        <p:attrNameLst>
                                          <p:attrName>ppt_w</p:attrName>
                                        </p:attrNameLst>
                                      </p:cBhvr>
                                      <p:tavLst>
                                        <p:tav tm="0">
                                          <p:val>
                                            <p:fltVal val="0"/>
                                          </p:val>
                                        </p:tav>
                                        <p:tav tm="100000">
                                          <p:val>
                                            <p:strVal val="#ppt_w"/>
                                          </p:val>
                                        </p:tav>
                                      </p:tavLst>
                                    </p:anim>
                                    <p:anim calcmode="lin" valueType="num">
                                      <p:cBhvr>
                                        <p:cTn id="120" dur="400" fill="hold"/>
                                        <p:tgtEl>
                                          <p:spTgt spid="17"/>
                                        </p:tgtEl>
                                        <p:attrNameLst>
                                          <p:attrName>ppt_h</p:attrName>
                                        </p:attrNameLst>
                                      </p:cBhvr>
                                      <p:tavLst>
                                        <p:tav tm="0">
                                          <p:val>
                                            <p:fltVal val="0"/>
                                          </p:val>
                                        </p:tav>
                                        <p:tav tm="100000">
                                          <p:val>
                                            <p:strVal val="#ppt_h"/>
                                          </p:val>
                                        </p:tav>
                                      </p:tavLst>
                                    </p:anim>
                                    <p:animEffect transition="in" filter="fade">
                                      <p:cBhvr>
                                        <p:cTn id="121" dur="400"/>
                                        <p:tgtEl>
                                          <p:spTgt spid="17"/>
                                        </p:tgtEl>
                                      </p:cBhvr>
                                    </p:animEffect>
                                  </p:childTnLst>
                                </p:cTn>
                              </p:par>
                              <p:par>
                                <p:cTn id="122" presetID="53" presetClass="entr" presetSubtype="16" fill="hold" nodeType="withEffect">
                                  <p:stCondLst>
                                    <p:cond delay="0"/>
                                  </p:stCondLst>
                                  <p:childTnLst>
                                    <p:set>
                                      <p:cBhvr>
                                        <p:cTn id="123" dur="1" fill="hold">
                                          <p:stCondLst>
                                            <p:cond delay="0"/>
                                          </p:stCondLst>
                                        </p:cTn>
                                        <p:tgtEl>
                                          <p:spTgt spid="14"/>
                                        </p:tgtEl>
                                        <p:attrNameLst>
                                          <p:attrName>style.visibility</p:attrName>
                                        </p:attrNameLst>
                                      </p:cBhvr>
                                      <p:to>
                                        <p:strVal val="visible"/>
                                      </p:to>
                                    </p:set>
                                    <p:anim calcmode="lin" valueType="num">
                                      <p:cBhvr>
                                        <p:cTn id="124" dur="400" fill="hold"/>
                                        <p:tgtEl>
                                          <p:spTgt spid="14"/>
                                        </p:tgtEl>
                                        <p:attrNameLst>
                                          <p:attrName>ppt_w</p:attrName>
                                        </p:attrNameLst>
                                      </p:cBhvr>
                                      <p:tavLst>
                                        <p:tav tm="0">
                                          <p:val>
                                            <p:fltVal val="0"/>
                                          </p:val>
                                        </p:tav>
                                        <p:tav tm="100000">
                                          <p:val>
                                            <p:strVal val="#ppt_w"/>
                                          </p:val>
                                        </p:tav>
                                      </p:tavLst>
                                    </p:anim>
                                    <p:anim calcmode="lin" valueType="num">
                                      <p:cBhvr>
                                        <p:cTn id="125" dur="400" fill="hold"/>
                                        <p:tgtEl>
                                          <p:spTgt spid="14"/>
                                        </p:tgtEl>
                                        <p:attrNameLst>
                                          <p:attrName>ppt_h</p:attrName>
                                        </p:attrNameLst>
                                      </p:cBhvr>
                                      <p:tavLst>
                                        <p:tav tm="0">
                                          <p:val>
                                            <p:fltVal val="0"/>
                                          </p:val>
                                        </p:tav>
                                        <p:tav tm="100000">
                                          <p:val>
                                            <p:strVal val="#ppt_h"/>
                                          </p:val>
                                        </p:tav>
                                      </p:tavLst>
                                    </p:anim>
                                    <p:animEffect transition="in" filter="fade">
                                      <p:cBhvr>
                                        <p:cTn id="126" dur="400"/>
                                        <p:tgtEl>
                                          <p:spTgt spid="14"/>
                                        </p:tgtEl>
                                      </p:cBhvr>
                                    </p:animEffect>
                                  </p:childTnLst>
                                </p:cTn>
                              </p:par>
                            </p:childTnLst>
                          </p:cTn>
                        </p:par>
                        <p:par>
                          <p:cTn id="127" fill="hold">
                            <p:stCondLst>
                              <p:cond delay="6340"/>
                            </p:stCondLst>
                            <p:childTnLst>
                              <p:par>
                                <p:cTn id="128" presetID="53" presetClass="entr" presetSubtype="16"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600" fill="hold"/>
                                        <p:tgtEl>
                                          <p:spTgt spid="29"/>
                                        </p:tgtEl>
                                        <p:attrNameLst>
                                          <p:attrName>ppt_w</p:attrName>
                                        </p:attrNameLst>
                                      </p:cBhvr>
                                      <p:tavLst>
                                        <p:tav tm="0">
                                          <p:val>
                                            <p:fltVal val="0"/>
                                          </p:val>
                                        </p:tav>
                                        <p:tav tm="100000">
                                          <p:val>
                                            <p:strVal val="#ppt_w"/>
                                          </p:val>
                                        </p:tav>
                                      </p:tavLst>
                                    </p:anim>
                                    <p:anim calcmode="lin" valueType="num">
                                      <p:cBhvr>
                                        <p:cTn id="131" dur="600" fill="hold"/>
                                        <p:tgtEl>
                                          <p:spTgt spid="29"/>
                                        </p:tgtEl>
                                        <p:attrNameLst>
                                          <p:attrName>ppt_h</p:attrName>
                                        </p:attrNameLst>
                                      </p:cBhvr>
                                      <p:tavLst>
                                        <p:tav tm="0">
                                          <p:val>
                                            <p:fltVal val="0"/>
                                          </p:val>
                                        </p:tav>
                                        <p:tav tm="100000">
                                          <p:val>
                                            <p:strVal val="#ppt_h"/>
                                          </p:val>
                                        </p:tav>
                                      </p:tavLst>
                                    </p:anim>
                                    <p:animEffect transition="in" filter="fade">
                                      <p:cBhvr>
                                        <p:cTn id="132" dur="600"/>
                                        <p:tgtEl>
                                          <p:spTgt spid="29"/>
                                        </p:tgtEl>
                                      </p:cBhvr>
                                    </p:animEffect>
                                  </p:childTnLst>
                                </p:cTn>
                              </p:par>
                              <p:par>
                                <p:cTn id="133" presetID="53" presetClass="entr" presetSubtype="16" fill="hold" nodeType="withEffect">
                                  <p:stCondLst>
                                    <p:cond delay="200"/>
                                  </p:stCondLst>
                                  <p:childTnLst>
                                    <p:set>
                                      <p:cBhvr>
                                        <p:cTn id="134" dur="1" fill="hold">
                                          <p:stCondLst>
                                            <p:cond delay="0"/>
                                          </p:stCondLst>
                                        </p:cTn>
                                        <p:tgtEl>
                                          <p:spTgt spid="25"/>
                                        </p:tgtEl>
                                        <p:attrNameLst>
                                          <p:attrName>style.visibility</p:attrName>
                                        </p:attrNameLst>
                                      </p:cBhvr>
                                      <p:to>
                                        <p:strVal val="visible"/>
                                      </p:to>
                                    </p:set>
                                    <p:anim calcmode="lin" valueType="num">
                                      <p:cBhvr>
                                        <p:cTn id="135" dur="600" fill="hold"/>
                                        <p:tgtEl>
                                          <p:spTgt spid="25"/>
                                        </p:tgtEl>
                                        <p:attrNameLst>
                                          <p:attrName>ppt_w</p:attrName>
                                        </p:attrNameLst>
                                      </p:cBhvr>
                                      <p:tavLst>
                                        <p:tav tm="0">
                                          <p:val>
                                            <p:fltVal val="0"/>
                                          </p:val>
                                        </p:tav>
                                        <p:tav tm="100000">
                                          <p:val>
                                            <p:strVal val="#ppt_w"/>
                                          </p:val>
                                        </p:tav>
                                      </p:tavLst>
                                    </p:anim>
                                    <p:anim calcmode="lin" valueType="num">
                                      <p:cBhvr>
                                        <p:cTn id="136" dur="600" fill="hold"/>
                                        <p:tgtEl>
                                          <p:spTgt spid="25"/>
                                        </p:tgtEl>
                                        <p:attrNameLst>
                                          <p:attrName>ppt_h</p:attrName>
                                        </p:attrNameLst>
                                      </p:cBhvr>
                                      <p:tavLst>
                                        <p:tav tm="0">
                                          <p:val>
                                            <p:fltVal val="0"/>
                                          </p:val>
                                        </p:tav>
                                        <p:tav tm="100000">
                                          <p:val>
                                            <p:strVal val="#ppt_h"/>
                                          </p:val>
                                        </p:tav>
                                      </p:tavLst>
                                    </p:anim>
                                    <p:animEffect transition="in" filter="fade">
                                      <p:cBhvr>
                                        <p:cTn id="137" dur="600"/>
                                        <p:tgtEl>
                                          <p:spTgt spid="25"/>
                                        </p:tgtEl>
                                      </p:cBhvr>
                                    </p:animEffect>
                                  </p:childTnLst>
                                </p:cTn>
                              </p:par>
                            </p:childTnLst>
                          </p:cTn>
                        </p:par>
                        <p:par>
                          <p:cTn id="138" fill="hold">
                            <p:stCondLst>
                              <p:cond delay="7140"/>
                            </p:stCondLst>
                            <p:childTnLst>
                              <p:par>
                                <p:cTn id="139" presetID="52" presetClass="entr" presetSubtype="0" fill="hold" grpId="0" nodeType="afterEffect">
                                  <p:stCondLst>
                                    <p:cond delay="0"/>
                                  </p:stCondLst>
                                  <p:childTnLst>
                                    <p:set>
                                      <p:cBhvr>
                                        <p:cTn id="140" dur="1" fill="hold">
                                          <p:stCondLst>
                                            <p:cond delay="0"/>
                                          </p:stCondLst>
                                        </p:cTn>
                                        <p:tgtEl>
                                          <p:spTgt spid="30"/>
                                        </p:tgtEl>
                                        <p:attrNameLst>
                                          <p:attrName>style.visibility</p:attrName>
                                        </p:attrNameLst>
                                      </p:cBhvr>
                                      <p:to>
                                        <p:strVal val="visible"/>
                                      </p:to>
                                    </p:set>
                                    <p:animScale>
                                      <p:cBhvr>
                                        <p:cTn id="14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2" dur="1000" decel="50000" fill="hold">
                                          <p:stCondLst>
                                            <p:cond delay="0"/>
                                          </p:stCondLst>
                                        </p:cTn>
                                        <p:tgtEl>
                                          <p:spTgt spid="30"/>
                                        </p:tgtEl>
                                        <p:attrNameLst>
                                          <p:attrName>ppt_x</p:attrName>
                                          <p:attrName>ppt_y</p:attrName>
                                        </p:attrNameLst>
                                      </p:cBhvr>
                                    </p:animMotion>
                                    <p:animEffect transition="in" filter="fade">
                                      <p:cBhvr>
                                        <p:cTn id="143" dur="1000"/>
                                        <p:tgtEl>
                                          <p:spTgt spid="30"/>
                                        </p:tgtEl>
                                      </p:cBhvr>
                                    </p:animEffect>
                                  </p:childTnLst>
                                </p:cTn>
                              </p:par>
                              <p:par>
                                <p:cTn id="144" presetID="52" presetClass="entr" presetSubtype="0" fill="hold" grpId="0" nodeType="withEffect">
                                  <p:stCondLst>
                                    <p:cond delay="0"/>
                                  </p:stCondLst>
                                  <p:childTnLst>
                                    <p:set>
                                      <p:cBhvr>
                                        <p:cTn id="145" dur="1" fill="hold">
                                          <p:stCondLst>
                                            <p:cond delay="0"/>
                                          </p:stCondLst>
                                        </p:cTn>
                                        <p:tgtEl>
                                          <p:spTgt spid="31"/>
                                        </p:tgtEl>
                                        <p:attrNameLst>
                                          <p:attrName>style.visibility</p:attrName>
                                        </p:attrNameLst>
                                      </p:cBhvr>
                                      <p:to>
                                        <p:strVal val="visible"/>
                                      </p:to>
                                    </p:set>
                                    <p:animScale>
                                      <p:cBhvr>
                                        <p:cTn id="146"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7" dur="1000" decel="50000" fill="hold">
                                          <p:stCondLst>
                                            <p:cond delay="0"/>
                                          </p:stCondLst>
                                        </p:cTn>
                                        <p:tgtEl>
                                          <p:spTgt spid="31"/>
                                        </p:tgtEl>
                                        <p:attrNameLst>
                                          <p:attrName>ppt_x</p:attrName>
                                          <p:attrName>ppt_y</p:attrName>
                                        </p:attrNameLst>
                                      </p:cBhvr>
                                    </p:animMotion>
                                    <p:animEffect transition="in" filter="fade">
                                      <p:cBhvr>
                                        <p:cTn id="148" dur="1000"/>
                                        <p:tgtEl>
                                          <p:spTgt spid="31"/>
                                        </p:tgtEl>
                                      </p:cBhvr>
                                    </p:animEffect>
                                  </p:childTnLst>
                                </p:cTn>
                              </p:par>
                              <p:par>
                                <p:cTn id="149" presetID="52" presetClass="entr" presetSubtype="0" fill="hold" grpId="0" nodeType="withEffect">
                                  <p:stCondLst>
                                    <p:cond delay="200"/>
                                  </p:stCondLst>
                                  <p:childTnLst>
                                    <p:set>
                                      <p:cBhvr>
                                        <p:cTn id="150" dur="1" fill="hold">
                                          <p:stCondLst>
                                            <p:cond delay="0"/>
                                          </p:stCondLst>
                                        </p:cTn>
                                        <p:tgtEl>
                                          <p:spTgt spid="33"/>
                                        </p:tgtEl>
                                        <p:attrNameLst>
                                          <p:attrName>style.visibility</p:attrName>
                                        </p:attrNameLst>
                                      </p:cBhvr>
                                      <p:to>
                                        <p:strVal val="visible"/>
                                      </p:to>
                                    </p:set>
                                    <p:animScale>
                                      <p:cBhvr>
                                        <p:cTn id="151"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2" dur="1000" decel="50000" fill="hold">
                                          <p:stCondLst>
                                            <p:cond delay="0"/>
                                          </p:stCondLst>
                                        </p:cTn>
                                        <p:tgtEl>
                                          <p:spTgt spid="33"/>
                                        </p:tgtEl>
                                        <p:attrNameLst>
                                          <p:attrName>ppt_x</p:attrName>
                                          <p:attrName>ppt_y</p:attrName>
                                        </p:attrNameLst>
                                      </p:cBhvr>
                                    </p:animMotion>
                                    <p:animEffect transition="in" filter="fade">
                                      <p:cBhvr>
                                        <p:cTn id="153" dur="1000"/>
                                        <p:tgtEl>
                                          <p:spTgt spid="33"/>
                                        </p:tgtEl>
                                      </p:cBhvr>
                                    </p:animEffect>
                                  </p:childTnLst>
                                </p:cTn>
                              </p:par>
                              <p:par>
                                <p:cTn id="154" presetID="52" presetClass="entr" presetSubtype="0" fill="hold" grpId="0" nodeType="withEffect">
                                  <p:stCondLst>
                                    <p:cond delay="200"/>
                                  </p:stCondLst>
                                  <p:childTnLst>
                                    <p:set>
                                      <p:cBhvr>
                                        <p:cTn id="155" dur="1" fill="hold">
                                          <p:stCondLst>
                                            <p:cond delay="0"/>
                                          </p:stCondLst>
                                        </p:cTn>
                                        <p:tgtEl>
                                          <p:spTgt spid="32"/>
                                        </p:tgtEl>
                                        <p:attrNameLst>
                                          <p:attrName>style.visibility</p:attrName>
                                        </p:attrNameLst>
                                      </p:cBhvr>
                                      <p:to>
                                        <p:strVal val="visible"/>
                                      </p:to>
                                    </p:set>
                                    <p:animScale>
                                      <p:cBhvr>
                                        <p:cTn id="156"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7" dur="1000" decel="50000" fill="hold">
                                          <p:stCondLst>
                                            <p:cond delay="0"/>
                                          </p:stCondLst>
                                        </p:cTn>
                                        <p:tgtEl>
                                          <p:spTgt spid="32"/>
                                        </p:tgtEl>
                                        <p:attrNameLst>
                                          <p:attrName>ppt_x</p:attrName>
                                          <p:attrName>ppt_y</p:attrName>
                                        </p:attrNameLst>
                                      </p:cBhvr>
                                    </p:animMotion>
                                    <p:animEffect transition="in" filter="fade">
                                      <p:cBhvr>
                                        <p:cTn id="158" dur="1000"/>
                                        <p:tgtEl>
                                          <p:spTgt spid="32"/>
                                        </p:tgtEl>
                                      </p:cBhvr>
                                    </p:animEffect>
                                  </p:childTnLst>
                                </p:cTn>
                              </p:par>
                              <p:par>
                                <p:cTn id="159" presetID="52" presetClass="entr" presetSubtype="0" fill="hold" grpId="0" nodeType="withEffect">
                                  <p:stCondLst>
                                    <p:cond delay="400"/>
                                  </p:stCondLst>
                                  <p:childTnLst>
                                    <p:set>
                                      <p:cBhvr>
                                        <p:cTn id="160" dur="1" fill="hold">
                                          <p:stCondLst>
                                            <p:cond delay="0"/>
                                          </p:stCondLst>
                                        </p:cTn>
                                        <p:tgtEl>
                                          <p:spTgt spid="35"/>
                                        </p:tgtEl>
                                        <p:attrNameLst>
                                          <p:attrName>style.visibility</p:attrName>
                                        </p:attrNameLst>
                                      </p:cBhvr>
                                      <p:to>
                                        <p:strVal val="visible"/>
                                      </p:to>
                                    </p:set>
                                    <p:animScale>
                                      <p:cBhvr>
                                        <p:cTn id="16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2" dur="1000" decel="50000" fill="hold">
                                          <p:stCondLst>
                                            <p:cond delay="0"/>
                                          </p:stCondLst>
                                        </p:cTn>
                                        <p:tgtEl>
                                          <p:spTgt spid="35"/>
                                        </p:tgtEl>
                                        <p:attrNameLst>
                                          <p:attrName>ppt_x</p:attrName>
                                          <p:attrName>ppt_y</p:attrName>
                                        </p:attrNameLst>
                                      </p:cBhvr>
                                    </p:animMotion>
                                    <p:animEffect transition="in" filter="fade">
                                      <p:cBhvr>
                                        <p:cTn id="163" dur="1000"/>
                                        <p:tgtEl>
                                          <p:spTgt spid="35"/>
                                        </p:tgtEl>
                                      </p:cBhvr>
                                    </p:animEffect>
                                  </p:childTnLst>
                                </p:cTn>
                              </p:par>
                              <p:par>
                                <p:cTn id="164" presetID="52" presetClass="entr" presetSubtype="0" fill="hold" grpId="0" nodeType="withEffect">
                                  <p:stCondLst>
                                    <p:cond delay="400"/>
                                  </p:stCondLst>
                                  <p:childTnLst>
                                    <p:set>
                                      <p:cBhvr>
                                        <p:cTn id="165" dur="1" fill="hold">
                                          <p:stCondLst>
                                            <p:cond delay="0"/>
                                          </p:stCondLst>
                                        </p:cTn>
                                        <p:tgtEl>
                                          <p:spTgt spid="34"/>
                                        </p:tgtEl>
                                        <p:attrNameLst>
                                          <p:attrName>style.visibility</p:attrName>
                                        </p:attrNameLst>
                                      </p:cBhvr>
                                      <p:to>
                                        <p:strVal val="visible"/>
                                      </p:to>
                                    </p:set>
                                    <p:animScale>
                                      <p:cBhvr>
                                        <p:cTn id="166"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7" dur="1000" decel="50000" fill="hold">
                                          <p:stCondLst>
                                            <p:cond delay="0"/>
                                          </p:stCondLst>
                                        </p:cTn>
                                        <p:tgtEl>
                                          <p:spTgt spid="34"/>
                                        </p:tgtEl>
                                        <p:attrNameLst>
                                          <p:attrName>ppt_x</p:attrName>
                                          <p:attrName>ppt_y</p:attrName>
                                        </p:attrNameLst>
                                      </p:cBhvr>
                                    </p:animMotion>
                                    <p:animEffect transition="in" filter="fade">
                                      <p:cBhvr>
                                        <p:cTn id="168" dur="1000"/>
                                        <p:tgtEl>
                                          <p:spTgt spid="34"/>
                                        </p:tgtEl>
                                      </p:cBhvr>
                                    </p:animEffect>
                                  </p:childTnLst>
                                </p:cTn>
                              </p:par>
                              <p:par>
                                <p:cTn id="169" presetID="52" presetClass="entr" presetSubtype="0" fill="hold" grpId="0" nodeType="withEffect">
                                  <p:stCondLst>
                                    <p:cond delay="600"/>
                                  </p:stCondLst>
                                  <p:childTnLst>
                                    <p:set>
                                      <p:cBhvr>
                                        <p:cTn id="170" dur="1" fill="hold">
                                          <p:stCondLst>
                                            <p:cond delay="0"/>
                                          </p:stCondLst>
                                        </p:cTn>
                                        <p:tgtEl>
                                          <p:spTgt spid="37"/>
                                        </p:tgtEl>
                                        <p:attrNameLst>
                                          <p:attrName>style.visibility</p:attrName>
                                        </p:attrNameLst>
                                      </p:cBhvr>
                                      <p:to>
                                        <p:strVal val="visible"/>
                                      </p:to>
                                    </p:set>
                                    <p:animScale>
                                      <p:cBhvr>
                                        <p:cTn id="171"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2" dur="1000" decel="50000" fill="hold">
                                          <p:stCondLst>
                                            <p:cond delay="0"/>
                                          </p:stCondLst>
                                        </p:cTn>
                                        <p:tgtEl>
                                          <p:spTgt spid="37"/>
                                        </p:tgtEl>
                                        <p:attrNameLst>
                                          <p:attrName>ppt_x</p:attrName>
                                          <p:attrName>ppt_y</p:attrName>
                                        </p:attrNameLst>
                                      </p:cBhvr>
                                    </p:animMotion>
                                    <p:animEffect transition="in" filter="fade">
                                      <p:cBhvr>
                                        <p:cTn id="173" dur="1000"/>
                                        <p:tgtEl>
                                          <p:spTgt spid="37"/>
                                        </p:tgtEl>
                                      </p:cBhvr>
                                    </p:animEffect>
                                  </p:childTnLst>
                                </p:cTn>
                              </p:par>
                              <p:par>
                                <p:cTn id="174" presetID="52" presetClass="entr" presetSubtype="0" fill="hold" grpId="0" nodeType="withEffect">
                                  <p:stCondLst>
                                    <p:cond delay="600"/>
                                  </p:stCondLst>
                                  <p:childTnLst>
                                    <p:set>
                                      <p:cBhvr>
                                        <p:cTn id="175" dur="1" fill="hold">
                                          <p:stCondLst>
                                            <p:cond delay="0"/>
                                          </p:stCondLst>
                                        </p:cTn>
                                        <p:tgtEl>
                                          <p:spTgt spid="36"/>
                                        </p:tgtEl>
                                        <p:attrNameLst>
                                          <p:attrName>style.visibility</p:attrName>
                                        </p:attrNameLst>
                                      </p:cBhvr>
                                      <p:to>
                                        <p:strVal val="visible"/>
                                      </p:to>
                                    </p:set>
                                    <p:animScale>
                                      <p:cBhvr>
                                        <p:cTn id="176"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7" dur="1000" decel="50000" fill="hold">
                                          <p:stCondLst>
                                            <p:cond delay="0"/>
                                          </p:stCondLst>
                                        </p:cTn>
                                        <p:tgtEl>
                                          <p:spTgt spid="36"/>
                                        </p:tgtEl>
                                        <p:attrNameLst>
                                          <p:attrName>ppt_x</p:attrName>
                                          <p:attrName>ppt_y</p:attrName>
                                        </p:attrNameLst>
                                      </p:cBhvr>
                                    </p:animMotion>
                                    <p:animEffect transition="in" filter="fade">
                                      <p:cBhvr>
                                        <p:cTn id="178" dur="1000"/>
                                        <p:tgtEl>
                                          <p:spTgt spid="36"/>
                                        </p:tgtEl>
                                      </p:cBhvr>
                                    </p:animEffect>
                                  </p:childTnLst>
                                </p:cTn>
                              </p:par>
                            </p:childTnLst>
                          </p:cTn>
                        </p:par>
                        <p:par>
                          <p:cTn id="179" fill="hold">
                            <p:stCondLst>
                              <p:cond delay="8740"/>
                            </p:stCondLst>
                            <p:childTnLst>
                              <p:par>
                                <p:cTn id="180" presetID="2" presetClass="entr" presetSubtype="9" fill="hold" grpId="0" nodeType="afterEffect">
                                  <p:stCondLst>
                                    <p:cond delay="0"/>
                                  </p:stCondLst>
                                  <p:childTnLst>
                                    <p:set>
                                      <p:cBhvr>
                                        <p:cTn id="181" dur="1" fill="hold">
                                          <p:stCondLst>
                                            <p:cond delay="0"/>
                                          </p:stCondLst>
                                        </p:cTn>
                                        <p:tgtEl>
                                          <p:spTgt spid="7"/>
                                        </p:tgtEl>
                                        <p:attrNameLst>
                                          <p:attrName>style.visibility</p:attrName>
                                        </p:attrNameLst>
                                      </p:cBhvr>
                                      <p:to>
                                        <p:strVal val="visible"/>
                                      </p:to>
                                    </p:set>
                                    <p:anim calcmode="lin" valueType="num">
                                      <p:cBhvr additive="base">
                                        <p:cTn id="182" dur="500" fill="hold"/>
                                        <p:tgtEl>
                                          <p:spTgt spid="7"/>
                                        </p:tgtEl>
                                        <p:attrNameLst>
                                          <p:attrName>ppt_x</p:attrName>
                                        </p:attrNameLst>
                                      </p:cBhvr>
                                      <p:tavLst>
                                        <p:tav tm="0">
                                          <p:val>
                                            <p:strVal val="0-#ppt_w/2"/>
                                          </p:val>
                                        </p:tav>
                                        <p:tav tm="100000">
                                          <p:val>
                                            <p:strVal val="#ppt_x"/>
                                          </p:val>
                                        </p:tav>
                                      </p:tavLst>
                                    </p:anim>
                                    <p:anim calcmode="lin" valueType="num">
                                      <p:cBhvr additive="base">
                                        <p:cTn id="183" dur="500" fill="hold"/>
                                        <p:tgtEl>
                                          <p:spTgt spid="7"/>
                                        </p:tgtEl>
                                        <p:attrNameLst>
                                          <p:attrName>ppt_y</p:attrName>
                                        </p:attrNameLst>
                                      </p:cBhvr>
                                      <p:tavLst>
                                        <p:tav tm="0">
                                          <p:val>
                                            <p:strVal val="0-#ppt_h/2"/>
                                          </p:val>
                                        </p:tav>
                                        <p:tav tm="100000">
                                          <p:val>
                                            <p:strVal val="#ppt_y"/>
                                          </p:val>
                                        </p:tav>
                                      </p:tavLst>
                                    </p:anim>
                                  </p:childTnLst>
                                </p:cTn>
                              </p:par>
                            </p:childTnLst>
                          </p:cTn>
                        </p:par>
                        <p:par>
                          <p:cTn id="184" fill="hold">
                            <p:stCondLst>
                              <p:cond delay="9240"/>
                            </p:stCondLst>
                            <p:childTnLst>
                              <p:par>
                                <p:cTn id="185" presetID="2" presetClass="entr" presetSubtype="12" fill="hold" grpId="0" nodeType="afterEffect">
                                  <p:stCondLst>
                                    <p:cond delay="0"/>
                                  </p:stCondLst>
                                  <p:childTnLst>
                                    <p:set>
                                      <p:cBhvr>
                                        <p:cTn id="186" dur="1" fill="hold">
                                          <p:stCondLst>
                                            <p:cond delay="0"/>
                                          </p:stCondLst>
                                        </p:cTn>
                                        <p:tgtEl>
                                          <p:spTgt spid="9"/>
                                        </p:tgtEl>
                                        <p:attrNameLst>
                                          <p:attrName>style.visibility</p:attrName>
                                        </p:attrNameLst>
                                      </p:cBhvr>
                                      <p:to>
                                        <p:strVal val="visible"/>
                                      </p:to>
                                    </p:set>
                                    <p:anim calcmode="lin" valueType="num">
                                      <p:cBhvr additive="base">
                                        <p:cTn id="187" dur="500" fill="hold"/>
                                        <p:tgtEl>
                                          <p:spTgt spid="9"/>
                                        </p:tgtEl>
                                        <p:attrNameLst>
                                          <p:attrName>ppt_x</p:attrName>
                                        </p:attrNameLst>
                                      </p:cBhvr>
                                      <p:tavLst>
                                        <p:tav tm="0">
                                          <p:val>
                                            <p:strVal val="0-#ppt_w/2"/>
                                          </p:val>
                                        </p:tav>
                                        <p:tav tm="100000">
                                          <p:val>
                                            <p:strVal val="#ppt_x"/>
                                          </p:val>
                                        </p:tav>
                                      </p:tavLst>
                                    </p:anim>
                                    <p:anim calcmode="lin" valueType="num">
                                      <p:cBhvr additive="base">
                                        <p:cTn id="188" dur="500" fill="hold"/>
                                        <p:tgtEl>
                                          <p:spTgt spid="9"/>
                                        </p:tgtEl>
                                        <p:attrNameLst>
                                          <p:attrName>ppt_y</p:attrName>
                                        </p:attrNameLst>
                                      </p:cBhvr>
                                      <p:tavLst>
                                        <p:tav tm="0">
                                          <p:val>
                                            <p:strVal val="1+#ppt_h/2"/>
                                          </p:val>
                                        </p:tav>
                                        <p:tav tm="100000">
                                          <p:val>
                                            <p:strVal val="#ppt_y"/>
                                          </p:val>
                                        </p:tav>
                                      </p:tavLst>
                                    </p:anim>
                                  </p:childTnLst>
                                </p:cTn>
                              </p:par>
                            </p:childTnLst>
                          </p:cTn>
                        </p:par>
                        <p:par>
                          <p:cTn id="189" fill="hold">
                            <p:stCondLst>
                              <p:cond delay="9740"/>
                            </p:stCondLst>
                            <p:childTnLst>
                              <p:par>
                                <p:cTn id="190" presetID="2" presetClass="entr" presetSubtype="9" fill="hold" grpId="0" nodeType="afterEffect">
                                  <p:stCondLst>
                                    <p:cond delay="0"/>
                                  </p:stCondLst>
                                  <p:childTnLst>
                                    <p:set>
                                      <p:cBhvr>
                                        <p:cTn id="191" dur="1" fill="hold">
                                          <p:stCondLst>
                                            <p:cond delay="0"/>
                                          </p:stCondLst>
                                        </p:cTn>
                                        <p:tgtEl>
                                          <p:spTgt spid="8"/>
                                        </p:tgtEl>
                                        <p:attrNameLst>
                                          <p:attrName>style.visibility</p:attrName>
                                        </p:attrNameLst>
                                      </p:cBhvr>
                                      <p:to>
                                        <p:strVal val="visible"/>
                                      </p:to>
                                    </p:set>
                                    <p:anim calcmode="lin" valueType="num">
                                      <p:cBhvr additive="base">
                                        <p:cTn id="192" dur="500" fill="hold"/>
                                        <p:tgtEl>
                                          <p:spTgt spid="8"/>
                                        </p:tgtEl>
                                        <p:attrNameLst>
                                          <p:attrName>ppt_x</p:attrName>
                                        </p:attrNameLst>
                                      </p:cBhvr>
                                      <p:tavLst>
                                        <p:tav tm="0">
                                          <p:val>
                                            <p:strVal val="0-#ppt_w/2"/>
                                          </p:val>
                                        </p:tav>
                                        <p:tav tm="100000">
                                          <p:val>
                                            <p:strVal val="#ppt_x"/>
                                          </p:val>
                                        </p:tav>
                                      </p:tavLst>
                                    </p:anim>
                                    <p:anim calcmode="lin" valueType="num">
                                      <p:cBhvr additive="base">
                                        <p:cTn id="19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animBg="1"/>
      <p:bldP spid="9" grpId="0" animBg="1"/>
      <p:bldP spid="13" grpId="0"/>
      <p:bldP spid="17" grpId="0"/>
      <p:bldP spid="21" grpId="0"/>
      <p:bldP spid="29" grpId="0"/>
      <p:bldP spid="30" grpId="0" animBg="1"/>
      <p:bldP spid="31" grpId="0"/>
      <p:bldP spid="32" grpId="0" animBg="1"/>
      <p:bldP spid="33" grpId="0"/>
      <p:bldP spid="34" grpId="0" animBg="1"/>
      <p:bldP spid="35" grpId="0"/>
      <p:bldP spid="36" grpId="0" animBg="1"/>
      <p:bldP spid="37" grpId="0"/>
      <p:bldP spid="2"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具体目标</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AutoShape 593"/>
          <p:cNvSpPr>
            <a:spLocks noChangeArrowheads="1"/>
          </p:cNvSpPr>
          <p:nvPr/>
        </p:nvSpPr>
        <p:spPr bwMode="auto">
          <a:xfrm rot="10800000" flipH="1" flipV="1">
            <a:off x="2622739" y="3609644"/>
            <a:ext cx="675206" cy="540165"/>
          </a:xfrm>
          <a:prstGeom prst="rightArrow">
            <a:avLst>
              <a:gd name="adj1" fmla="val 60857"/>
              <a:gd name="adj2" fmla="val 56907"/>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solidFill>
                <a:schemeClr val="tx1"/>
              </a:solidFill>
              <a:latin typeface="Arial" pitchFamily="34" charset="0"/>
              <a:ea typeface="宋体" pitchFamily="2" charset="-122"/>
            </a:endParaRPr>
          </a:p>
        </p:txBody>
      </p:sp>
      <p:sp>
        <p:nvSpPr>
          <p:cNvPr id="8" name="Oval 2"/>
          <p:cNvSpPr>
            <a:spLocks noChangeAspect="1" noChangeArrowheads="1"/>
          </p:cNvSpPr>
          <p:nvPr/>
        </p:nvSpPr>
        <p:spPr bwMode="auto">
          <a:xfrm>
            <a:off x="1139652" y="3168112"/>
            <a:ext cx="1422736" cy="1423231"/>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9" name="TextBox 147"/>
          <p:cNvSpPr txBox="1">
            <a:spLocks noChangeArrowheads="1"/>
          </p:cNvSpPr>
          <p:nvPr/>
        </p:nvSpPr>
        <p:spPr bwMode="auto">
          <a:xfrm>
            <a:off x="1310960"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smtClean="0">
                <a:solidFill>
                  <a:srgbClr val="F8F8F8"/>
                </a:solidFill>
                <a:latin typeface="+mn-ea"/>
                <a:ea typeface="+mn-ea"/>
              </a:rPr>
              <a:t>初步</a:t>
            </a:r>
            <a:endParaRPr lang="en-US" altLang="zh-CN" sz="2000" dirty="0" smtClean="0">
              <a:solidFill>
                <a:srgbClr val="F8F8F8"/>
              </a:solidFill>
              <a:latin typeface="+mn-ea"/>
              <a:ea typeface="+mn-ea"/>
            </a:endParaRPr>
          </a:p>
          <a:p>
            <a:pPr algn="ctr"/>
            <a:r>
              <a:rPr lang="zh-CN" altLang="en-US" sz="2000" dirty="0" smtClean="0">
                <a:solidFill>
                  <a:srgbClr val="F8F8F8"/>
                </a:solidFill>
                <a:latin typeface="+mn-ea"/>
                <a:ea typeface="+mn-ea"/>
              </a:rPr>
              <a:t>目标</a:t>
            </a:r>
            <a:endParaRPr lang="zh-CN" altLang="en-US" sz="2000" dirty="0">
              <a:solidFill>
                <a:srgbClr val="F8F8F8"/>
              </a:solidFill>
              <a:latin typeface="+mn-ea"/>
              <a:ea typeface="+mn-ea"/>
            </a:endParaRPr>
          </a:p>
        </p:txBody>
      </p:sp>
      <p:sp>
        <p:nvSpPr>
          <p:cNvPr id="10" name="圆角矩形 9"/>
          <p:cNvSpPr/>
          <p:nvPr/>
        </p:nvSpPr>
        <p:spPr bwMode="auto">
          <a:xfrm>
            <a:off x="5835306" y="3766109"/>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1" name="矩形 87"/>
          <p:cNvSpPr>
            <a:spLocks noChangeArrowheads="1"/>
          </p:cNvSpPr>
          <p:nvPr/>
        </p:nvSpPr>
        <p:spPr bwMode="auto">
          <a:xfrm>
            <a:off x="5950813" y="3838698"/>
            <a:ext cx="493488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2" name="圆角矩形 11"/>
          <p:cNvSpPr/>
          <p:nvPr/>
        </p:nvSpPr>
        <p:spPr bwMode="auto">
          <a:xfrm>
            <a:off x="5835306" y="4918237"/>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3" name="矩形 87"/>
          <p:cNvSpPr>
            <a:spLocks noChangeArrowheads="1"/>
          </p:cNvSpPr>
          <p:nvPr/>
        </p:nvSpPr>
        <p:spPr bwMode="auto">
          <a:xfrm>
            <a:off x="5950813" y="5009295"/>
            <a:ext cx="4934880" cy="6793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4" name="圆角矩形 13"/>
          <p:cNvSpPr/>
          <p:nvPr/>
        </p:nvSpPr>
        <p:spPr bwMode="auto">
          <a:xfrm>
            <a:off x="5835305" y="2564904"/>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5" name="矩形 87"/>
          <p:cNvSpPr>
            <a:spLocks noChangeArrowheads="1"/>
          </p:cNvSpPr>
          <p:nvPr/>
        </p:nvSpPr>
        <p:spPr bwMode="auto">
          <a:xfrm>
            <a:off x="5950812" y="2687975"/>
            <a:ext cx="4756081"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6" name="圆角矩形 15"/>
          <p:cNvSpPr/>
          <p:nvPr/>
        </p:nvSpPr>
        <p:spPr bwMode="auto">
          <a:xfrm>
            <a:off x="5835306" y="1412776"/>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7" name="矩形 87"/>
          <p:cNvSpPr>
            <a:spLocks noChangeArrowheads="1"/>
          </p:cNvSpPr>
          <p:nvPr/>
        </p:nvSpPr>
        <p:spPr bwMode="auto">
          <a:xfrm>
            <a:off x="6026373" y="1484784"/>
            <a:ext cx="468052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smtClean="0">
                <a:solidFill>
                  <a:srgbClr val="F8F8F8"/>
                </a:solidFill>
                <a:latin typeface="+mn-ea"/>
                <a:ea typeface="+mn-ea"/>
              </a:rPr>
              <a:t>目标内涵一</a:t>
            </a:r>
            <a:r>
              <a:rPr lang="zh-CN" altLang="en-US" sz="1600" dirty="0" smtClean="0">
                <a:solidFill>
                  <a:srgbClr val="F8F8F8"/>
                </a:solidFill>
                <a:latin typeface="+mn-ea"/>
                <a:ea typeface="+mn-ea"/>
              </a:rPr>
              <a:t>：您的文字内容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您的文字内容</a:t>
            </a:r>
          </a:p>
        </p:txBody>
      </p:sp>
      <p:cxnSp>
        <p:nvCxnSpPr>
          <p:cNvPr id="18" name="直接连接符 17"/>
          <p:cNvCxnSpPr>
            <a:stCxn id="21" idx="7"/>
            <a:endCxn id="16" idx="1"/>
          </p:cNvCxnSpPr>
          <p:nvPr/>
        </p:nvCxnSpPr>
        <p:spPr bwMode="auto">
          <a:xfrm flipV="1">
            <a:off x="4877298" y="1892294"/>
            <a:ext cx="958008" cy="1369150"/>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flipV="1">
            <a:off x="4980654" y="3044422"/>
            <a:ext cx="854651" cy="397398"/>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10" idx="1"/>
          </p:cNvCxnSpPr>
          <p:nvPr/>
        </p:nvCxnSpPr>
        <p:spPr bwMode="auto">
          <a:xfrm>
            <a:off x="4996420" y="4194206"/>
            <a:ext cx="838886" cy="51421"/>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
          <p:cNvSpPr>
            <a:spLocks noChangeAspect="1" noChangeArrowheads="1"/>
          </p:cNvSpPr>
          <p:nvPr/>
        </p:nvSpPr>
        <p:spPr bwMode="auto">
          <a:xfrm>
            <a:off x="3384278" y="3005343"/>
            <a:ext cx="1749182" cy="1748768"/>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25" name="TextBox 147"/>
          <p:cNvSpPr txBox="1">
            <a:spLocks noChangeArrowheads="1"/>
          </p:cNvSpPr>
          <p:nvPr/>
        </p:nvSpPr>
        <p:spPr bwMode="auto">
          <a:xfrm>
            <a:off x="3683324"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smtClean="0">
                <a:solidFill>
                  <a:srgbClr val="F8F8F8"/>
                </a:solidFill>
                <a:latin typeface="+mn-ea"/>
                <a:ea typeface="+mn-ea"/>
              </a:rPr>
              <a:t>进一步目</a:t>
            </a:r>
            <a:r>
              <a:rPr lang="zh-CN" altLang="en-US" sz="2000" dirty="0">
                <a:solidFill>
                  <a:srgbClr val="F8F8F8"/>
                </a:solidFill>
                <a:latin typeface="+mn-ea"/>
                <a:ea typeface="+mn-ea"/>
              </a:rPr>
              <a:t>标</a:t>
            </a:r>
          </a:p>
        </p:txBody>
      </p:sp>
      <p:cxnSp>
        <p:nvCxnSpPr>
          <p:cNvPr id="26" name="直接连接符 25"/>
          <p:cNvCxnSpPr/>
          <p:nvPr/>
        </p:nvCxnSpPr>
        <p:spPr bwMode="auto">
          <a:xfrm>
            <a:off x="4877298" y="4281277"/>
            <a:ext cx="958008" cy="1066635"/>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46860337"/>
      </p:ext>
    </p:extLst>
  </p:cSld>
  <p:clrMapOvr>
    <a:masterClrMapping/>
  </p:clrMapOvr>
  <p:transition spd="slow" advTm="649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300" fill="hold"/>
                                        <p:tgtEl>
                                          <p:spTgt spid="8"/>
                                        </p:tgtEl>
                                        <p:attrNameLst>
                                          <p:attrName>ppt_w</p:attrName>
                                        </p:attrNameLst>
                                      </p:cBhvr>
                                      <p:tavLst>
                                        <p:tav tm="0">
                                          <p:val>
                                            <p:fltVal val="0"/>
                                          </p:val>
                                        </p:tav>
                                        <p:tav tm="100000">
                                          <p:val>
                                            <p:strVal val="#ppt_w"/>
                                          </p:val>
                                        </p:tav>
                                      </p:tavLst>
                                    </p:anim>
                                    <p:anim calcmode="lin" valueType="num">
                                      <p:cBhvr>
                                        <p:cTn id="25" dur="300" fill="hold"/>
                                        <p:tgtEl>
                                          <p:spTgt spid="8"/>
                                        </p:tgtEl>
                                        <p:attrNameLst>
                                          <p:attrName>ppt_h</p:attrName>
                                        </p:attrNameLst>
                                      </p:cBhvr>
                                      <p:tavLst>
                                        <p:tav tm="0">
                                          <p:val>
                                            <p:fltVal val="0"/>
                                          </p:val>
                                        </p:tav>
                                        <p:tav tm="100000">
                                          <p:val>
                                            <p:strVal val="#ppt_h"/>
                                          </p:val>
                                        </p:tav>
                                      </p:tavLst>
                                    </p:anim>
                                    <p:animEffect transition="in" filter="fade">
                                      <p:cBhvr>
                                        <p:cTn id="26" dur="3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childTnLst>
                          </p:cTn>
                        </p:par>
                        <p:par>
                          <p:cTn id="32" fill="hold">
                            <p:stCondLst>
                              <p:cond delay="162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00" fill="hold"/>
                                        <p:tgtEl>
                                          <p:spTgt spid="25"/>
                                        </p:tgtEl>
                                        <p:attrNameLst>
                                          <p:attrName>ppt_w</p:attrName>
                                        </p:attrNameLst>
                                      </p:cBhvr>
                                      <p:tavLst>
                                        <p:tav tm="0">
                                          <p:val>
                                            <p:fltVal val="0"/>
                                          </p:val>
                                        </p:tav>
                                        <p:tav tm="100000">
                                          <p:val>
                                            <p:strVal val="#ppt_w"/>
                                          </p:val>
                                        </p:tav>
                                      </p:tavLst>
                                    </p:anim>
                                    <p:anim calcmode="lin" valueType="num">
                                      <p:cBhvr>
                                        <p:cTn id="36" dur="300" fill="hold"/>
                                        <p:tgtEl>
                                          <p:spTgt spid="25"/>
                                        </p:tgtEl>
                                        <p:attrNameLst>
                                          <p:attrName>ppt_h</p:attrName>
                                        </p:attrNameLst>
                                      </p:cBhvr>
                                      <p:tavLst>
                                        <p:tav tm="0">
                                          <p:val>
                                            <p:fltVal val="0"/>
                                          </p:val>
                                        </p:tav>
                                        <p:tav tm="100000">
                                          <p:val>
                                            <p:strVal val="#ppt_h"/>
                                          </p:val>
                                        </p:tav>
                                      </p:tavLst>
                                    </p:anim>
                                    <p:animEffect transition="in" filter="fade">
                                      <p:cBhvr>
                                        <p:cTn id="37" dur="300"/>
                                        <p:tgtEl>
                                          <p:spTgt spid="2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300" fill="hold"/>
                                        <p:tgtEl>
                                          <p:spTgt spid="21"/>
                                        </p:tgtEl>
                                        <p:attrNameLst>
                                          <p:attrName>ppt_w</p:attrName>
                                        </p:attrNameLst>
                                      </p:cBhvr>
                                      <p:tavLst>
                                        <p:tav tm="0">
                                          <p:val>
                                            <p:fltVal val="0"/>
                                          </p:val>
                                        </p:tav>
                                        <p:tav tm="100000">
                                          <p:val>
                                            <p:strVal val="#ppt_w"/>
                                          </p:val>
                                        </p:tav>
                                      </p:tavLst>
                                    </p:anim>
                                    <p:anim calcmode="lin" valueType="num">
                                      <p:cBhvr>
                                        <p:cTn id="41" dur="300" fill="hold"/>
                                        <p:tgtEl>
                                          <p:spTgt spid="21"/>
                                        </p:tgtEl>
                                        <p:attrNameLst>
                                          <p:attrName>ppt_h</p:attrName>
                                        </p:attrNameLst>
                                      </p:cBhvr>
                                      <p:tavLst>
                                        <p:tav tm="0">
                                          <p:val>
                                            <p:fltVal val="0"/>
                                          </p:val>
                                        </p:tav>
                                        <p:tav tm="100000">
                                          <p:val>
                                            <p:strVal val="#ppt_h"/>
                                          </p:val>
                                        </p:tav>
                                      </p:tavLst>
                                    </p:anim>
                                    <p:animEffect transition="in" filter="fade">
                                      <p:cBhvr>
                                        <p:cTn id="42" dur="300"/>
                                        <p:tgtEl>
                                          <p:spTgt spid="21"/>
                                        </p:tgtEl>
                                      </p:cBhvr>
                                    </p:animEffect>
                                  </p:childTnLst>
                                </p:cTn>
                              </p:par>
                            </p:childTnLst>
                          </p:cTn>
                        </p:par>
                        <p:par>
                          <p:cTn id="43" fill="hold">
                            <p:stCondLst>
                              <p:cond delay="1920"/>
                            </p:stCondLst>
                            <p:childTnLst>
                              <p:par>
                                <p:cTn id="44" presetID="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2420"/>
                            </p:stCondLst>
                            <p:childTnLst>
                              <p:par>
                                <p:cTn id="49" presetID="22" presetClass="entr" presetSubtype="4"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par>
                          <p:cTn id="52" fill="hold">
                            <p:stCondLst>
                              <p:cond delay="292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300"/>
                                        <p:tgtEl>
                                          <p:spTgt spid="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300"/>
                                        <p:tgtEl>
                                          <p:spTgt spid="17"/>
                                        </p:tgtEl>
                                      </p:cBhvr>
                                    </p:animEffect>
                                  </p:childTnLst>
                                </p:cTn>
                              </p:par>
                            </p:childTnLst>
                          </p:cTn>
                        </p:par>
                        <p:par>
                          <p:cTn id="59" fill="hold">
                            <p:stCondLst>
                              <p:cond delay="3220"/>
                            </p:stCondLst>
                            <p:childTnLst>
                              <p:par>
                                <p:cTn id="60" presetID="2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par>
                          <p:cTn id="63" fill="hold">
                            <p:stCondLst>
                              <p:cond delay="372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3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300"/>
                                        <p:tgtEl>
                                          <p:spTgt spid="14"/>
                                        </p:tgtEl>
                                      </p:cBhvr>
                                    </p:animEffect>
                                  </p:childTnLst>
                                </p:cTn>
                              </p:par>
                            </p:childTnLst>
                          </p:cTn>
                        </p:par>
                        <p:par>
                          <p:cTn id="70" fill="hold">
                            <p:stCondLst>
                              <p:cond delay="4020"/>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par>
                          <p:cTn id="74" fill="hold">
                            <p:stCondLst>
                              <p:cond delay="4520"/>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300"/>
                                        <p:tgtEl>
                                          <p:spTgt spid="1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300"/>
                                        <p:tgtEl>
                                          <p:spTgt spid="10"/>
                                        </p:tgtEl>
                                      </p:cBhvr>
                                    </p:animEffect>
                                  </p:childTnLst>
                                </p:cTn>
                              </p:par>
                            </p:childTnLst>
                          </p:cTn>
                        </p:par>
                        <p:par>
                          <p:cTn id="81" fill="hold">
                            <p:stCondLst>
                              <p:cond delay="4820"/>
                            </p:stCondLst>
                            <p:childTnLst>
                              <p:par>
                                <p:cTn id="82" presetID="22" presetClass="entr" presetSubtype="8"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par>
                          <p:cTn id="85" fill="hold">
                            <p:stCondLst>
                              <p:cond delay="5320"/>
                            </p:stCondLst>
                            <p:childTnLst>
                              <p:par>
                                <p:cTn id="86" presetID="22" presetClass="entr" presetSubtype="8"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3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7" grpId="0" animBg="1"/>
      <p:bldP spid="8" grpId="0" animBg="1"/>
      <p:bldP spid="9" grpId="0"/>
      <p:bldP spid="10" grpId="0" animBg="1"/>
      <p:bldP spid="11" grpId="0"/>
      <p:bldP spid="12" grpId="0" animBg="1"/>
      <p:bldP spid="13" grpId="0"/>
      <p:bldP spid="14" grpId="0" animBg="1"/>
      <p:bldP spid="15" grpId="0"/>
      <p:bldP spid="16" grpId="0" animBg="1"/>
      <p:bldP spid="17" grpId="0"/>
      <p:bldP spid="21"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 </a:t>
              </a:r>
              <a:r>
                <a:rPr lang="en-US" altLang="zh-CN" sz="2400" dirty="0">
                  <a:solidFill>
                    <a:srgbClr val="F8F8F8"/>
                  </a:solidFill>
                </a:rPr>
                <a:t>1</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Arial" pitchFamily="34" charset="0"/>
                <a:ea typeface="宋体" pitchFamily="2" charset="-122"/>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a:t>
              </a:r>
              <a:r>
                <a:rPr lang="zh-CN" altLang="en-US" sz="2400" dirty="0" smtClean="0">
                  <a:solidFill>
                    <a:srgbClr val="F8F8F8"/>
                  </a:solidFill>
                </a:rPr>
                <a:t> </a:t>
              </a:r>
              <a:r>
                <a:rPr lang="en-US" altLang="zh-CN" sz="2400" dirty="0">
                  <a:solidFill>
                    <a:srgbClr val="F8F8F8"/>
                  </a:solidFill>
                </a:rPr>
                <a:t>2</a:t>
              </a: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solidFill>
                    <a:srgbClr val="F8F8F8"/>
                  </a:solidFill>
                </a:rPr>
                <a:t>STEP </a:t>
              </a:r>
              <a:r>
                <a:rPr lang="en-US" altLang="zh-CN" sz="2400" dirty="0">
                  <a:solidFill>
                    <a:srgbClr val="F8F8F8"/>
                  </a:solidFill>
                </a:rPr>
                <a:t>3</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 </a:t>
              </a:r>
              <a:r>
                <a:rPr lang="en-US" altLang="zh-CN" sz="2400" dirty="0">
                  <a:solidFill>
                    <a:srgbClr val="F8F8F8"/>
                  </a:solidFill>
                </a:rPr>
                <a:t>4</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chemeClr val="tx2"/>
                </a:solidFill>
                <a:latin typeface="微软雅黑" pitchFamily="34" charset="-122"/>
                <a:ea typeface="微软雅黑" pitchFamily="34" charset="-122"/>
              </a:rPr>
              <a:t>某某某操作方案</a:t>
            </a:r>
            <a:endParaRPr lang="zh-CN" altLang="en-US" sz="24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1589592335"/>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82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62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12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42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92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22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72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502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52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82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25" b="8482"/>
          <a:stretch/>
        </p:blipFill>
        <p:spPr bwMode="auto">
          <a:xfrm>
            <a:off x="971600" y="1152444"/>
            <a:ext cx="3105671" cy="1540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115"/>
          <a:stretch/>
        </p:blipFill>
        <p:spPr bwMode="auto">
          <a:xfrm>
            <a:off x="971600" y="4413578"/>
            <a:ext cx="3105671" cy="153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4360472" y="1152444"/>
            <a:ext cx="6777746" cy="1540395"/>
            <a:chOff x="3347864" y="1152445"/>
            <a:chExt cx="4752528" cy="1080119"/>
          </a:xfrm>
        </p:grpSpPr>
        <p:sp>
          <p:nvSpPr>
            <p:cNvPr id="9" name="矩形 8"/>
            <p:cNvSpPr/>
            <p:nvPr/>
          </p:nvSpPr>
          <p:spPr>
            <a:xfrm>
              <a:off x="3347864" y="1152445"/>
              <a:ext cx="4752528" cy="2671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a:t>
              </a:r>
              <a:r>
                <a:rPr lang="zh-CN" altLang="en-US" sz="2000" dirty="0">
                  <a:solidFill>
                    <a:srgbClr val="F8F8F8"/>
                  </a:solidFill>
                  <a:latin typeface="微软雅黑" pitchFamily="34" charset="-122"/>
                  <a:ea typeface="微软雅黑" pitchFamily="34" charset="-122"/>
                  <a:cs typeface="Segoe UI" pitchFamily="34" charset="0"/>
                </a:rPr>
                <a:t>一</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0" name="矩形 9"/>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内容</a:t>
              </a: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grpSp>
        <p:nvGrpSpPr>
          <p:cNvPr id="11" name="组合 10"/>
          <p:cNvGrpSpPr/>
          <p:nvPr/>
        </p:nvGrpSpPr>
        <p:grpSpPr>
          <a:xfrm>
            <a:off x="4360472" y="2785358"/>
            <a:ext cx="6777746" cy="1540397"/>
            <a:chOff x="3347864" y="1152444"/>
            <a:chExt cx="4752528" cy="1080120"/>
          </a:xfrm>
        </p:grpSpPr>
        <p:sp>
          <p:nvSpPr>
            <p:cNvPr id="12" name="矩形 11"/>
            <p:cNvSpPr/>
            <p:nvPr/>
          </p:nvSpPr>
          <p:spPr>
            <a:xfrm>
              <a:off x="3347864" y="1152444"/>
              <a:ext cx="4752528" cy="267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步骤二</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3" name="矩形 12"/>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grpSp>
        <p:nvGrpSpPr>
          <p:cNvPr id="14" name="组合 13"/>
          <p:cNvGrpSpPr/>
          <p:nvPr/>
        </p:nvGrpSpPr>
        <p:grpSpPr>
          <a:xfrm>
            <a:off x="4360472" y="4408883"/>
            <a:ext cx="6777746" cy="1540397"/>
            <a:chOff x="3347864" y="1152444"/>
            <a:chExt cx="4752528" cy="1080120"/>
          </a:xfrm>
        </p:grpSpPr>
        <p:sp>
          <p:nvSpPr>
            <p:cNvPr id="15" name="矩形 14"/>
            <p:cNvSpPr/>
            <p:nvPr/>
          </p:nvSpPr>
          <p:spPr>
            <a:xfrm>
              <a:off x="3347864" y="1152444"/>
              <a:ext cx="4752528" cy="267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步骤三</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6" name="矩形 15"/>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pic>
        <p:nvPicPr>
          <p:cNvPr id="17" name="Picture 2" descr="F:\360云盘\02-个人资料\！PPT图片及版面资源\06-PPT精选插图\02-商务\188141-1205221426079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8735"/>
          <a:stretch/>
        </p:blipFill>
        <p:spPr bwMode="auto">
          <a:xfrm>
            <a:off x="971599" y="2785358"/>
            <a:ext cx="3105673" cy="154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249197"/>
      </p:ext>
    </p:extLst>
  </p:cSld>
  <p:clrMapOvr>
    <a:masterClrMapping/>
  </p:clrMapOvr>
  <p:transition spd="slow" advTm="3613">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14:presetBounceEnd="2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20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20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2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保障措施</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grpSp>
        <p:nvGrpSpPr>
          <p:cNvPr id="6" name="组合 5"/>
          <p:cNvGrpSpPr/>
          <p:nvPr/>
        </p:nvGrpSpPr>
        <p:grpSpPr>
          <a:xfrm>
            <a:off x="2700263" y="1320184"/>
            <a:ext cx="884237" cy="925512"/>
            <a:chOff x="2700263" y="1110021"/>
            <a:chExt cx="884237" cy="925512"/>
          </a:xfrm>
          <a:solidFill>
            <a:schemeClr val="tx2"/>
          </a:solidFill>
        </p:grpSpPr>
        <p:sp>
          <p:nvSpPr>
            <p:cNvPr id="7" name="Oval 6"/>
            <p:cNvSpPr>
              <a:spLocks noChangeArrowheads="1"/>
            </p:cNvSpPr>
            <p:nvPr/>
          </p:nvSpPr>
          <p:spPr bwMode="auto">
            <a:xfrm>
              <a:off x="2700263" y="1110021"/>
              <a:ext cx="884237"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F8F8F8"/>
                </a:solidFill>
              </a:endParaRPr>
            </a:p>
          </p:txBody>
        </p:sp>
        <p:sp>
          <p:nvSpPr>
            <p:cNvPr id="8" name="TextBox 7"/>
            <p:cNvSpPr txBox="1"/>
            <p:nvPr/>
          </p:nvSpPr>
          <p:spPr>
            <a:xfrm>
              <a:off x="2907381" y="1195885"/>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1</a:t>
              </a:r>
              <a:endParaRPr lang="zh-CN" altLang="en-US" sz="3600" b="1" dirty="0">
                <a:solidFill>
                  <a:srgbClr val="F8F8F8"/>
                </a:solidFill>
                <a:latin typeface="+mn-ea"/>
                <a:ea typeface="+mn-ea"/>
              </a:endParaRPr>
            </a:p>
          </p:txBody>
        </p:sp>
      </p:grpSp>
      <p:grpSp>
        <p:nvGrpSpPr>
          <p:cNvPr id="9" name="组合 8"/>
          <p:cNvGrpSpPr/>
          <p:nvPr/>
        </p:nvGrpSpPr>
        <p:grpSpPr>
          <a:xfrm>
            <a:off x="4127425" y="2202834"/>
            <a:ext cx="1046162" cy="1019175"/>
            <a:chOff x="4127425" y="1992671"/>
            <a:chExt cx="1046162" cy="1019175"/>
          </a:xfrm>
          <a:solidFill>
            <a:schemeClr val="tx2"/>
          </a:solidFill>
        </p:grpSpPr>
        <p:sp>
          <p:nvSpPr>
            <p:cNvPr id="10" name="Freeform 11"/>
            <p:cNvSpPr>
              <a:spLocks/>
            </p:cNvSpPr>
            <p:nvPr/>
          </p:nvSpPr>
          <p:spPr bwMode="auto">
            <a:xfrm>
              <a:off x="4127425" y="1992671"/>
              <a:ext cx="1046162" cy="1019175"/>
            </a:xfrm>
            <a:custGeom>
              <a:avLst/>
              <a:gdLst>
                <a:gd name="T0" fmla="*/ 2522 w 2855"/>
                <a:gd name="T1" fmla="*/ 761 h 2785"/>
                <a:gd name="T2" fmla="*/ 2030 w 2855"/>
                <a:gd name="T3" fmla="*/ 2436 h 2785"/>
                <a:gd name="T4" fmla="*/ 332 w 2855"/>
                <a:gd name="T5" fmla="*/ 2025 h 2785"/>
                <a:gd name="T6" fmla="*/ 824 w 2855"/>
                <a:gd name="T7" fmla="*/ 349 h 2785"/>
                <a:gd name="T8" fmla="*/ 2522 w 2855"/>
                <a:gd name="T9" fmla="*/ 761 h 2785"/>
              </a:gdLst>
              <a:ahLst/>
              <a:cxnLst>
                <a:cxn ang="0">
                  <a:pos x="T0" y="T1"/>
                </a:cxn>
                <a:cxn ang="0">
                  <a:pos x="T2" y="T3"/>
                </a:cxn>
                <a:cxn ang="0">
                  <a:pos x="T4" y="T5"/>
                </a:cxn>
                <a:cxn ang="0">
                  <a:pos x="T6" y="T7"/>
                </a:cxn>
                <a:cxn ang="0">
                  <a:pos x="T8" y="T9"/>
                </a:cxn>
              </a:cxnLst>
              <a:rect l="0" t="0" r="r" b="b"/>
              <a:pathLst>
                <a:path w="2855" h="2785">
                  <a:moveTo>
                    <a:pt x="2522" y="761"/>
                  </a:moveTo>
                  <a:cubicBezTo>
                    <a:pt x="2855" y="1337"/>
                    <a:pt x="2634" y="2087"/>
                    <a:pt x="2030" y="2436"/>
                  </a:cubicBezTo>
                  <a:cubicBezTo>
                    <a:pt x="1425" y="2785"/>
                    <a:pt x="665" y="2601"/>
                    <a:pt x="332" y="2025"/>
                  </a:cubicBezTo>
                  <a:cubicBezTo>
                    <a:pt x="0" y="1448"/>
                    <a:pt x="220" y="698"/>
                    <a:pt x="824" y="349"/>
                  </a:cubicBezTo>
                  <a:cubicBezTo>
                    <a:pt x="1429" y="0"/>
                    <a:pt x="2189" y="184"/>
                    <a:pt x="2522"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1" name="TextBox 10"/>
            <p:cNvSpPr txBox="1"/>
            <p:nvPr/>
          </p:nvSpPr>
          <p:spPr>
            <a:xfrm>
              <a:off x="4463048" y="2169661"/>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2</a:t>
              </a:r>
              <a:endParaRPr lang="zh-CN" altLang="en-US" sz="3600" b="1" dirty="0">
                <a:solidFill>
                  <a:srgbClr val="F8F8F8"/>
                </a:solidFill>
                <a:latin typeface="+mn-ea"/>
                <a:ea typeface="+mn-ea"/>
              </a:endParaRPr>
            </a:p>
          </p:txBody>
        </p:sp>
      </p:grpSp>
      <p:grpSp>
        <p:nvGrpSpPr>
          <p:cNvPr id="12" name="组合 11"/>
          <p:cNvGrpSpPr/>
          <p:nvPr/>
        </p:nvGrpSpPr>
        <p:grpSpPr>
          <a:xfrm>
            <a:off x="4076625" y="3972896"/>
            <a:ext cx="1046162" cy="1020762"/>
            <a:chOff x="4076625" y="3762733"/>
            <a:chExt cx="1046162" cy="1020762"/>
          </a:xfrm>
          <a:solidFill>
            <a:schemeClr val="tx2"/>
          </a:solidFill>
        </p:grpSpPr>
        <p:sp>
          <p:nvSpPr>
            <p:cNvPr id="13" name="Freeform 10"/>
            <p:cNvSpPr>
              <a:spLocks/>
            </p:cNvSpPr>
            <p:nvPr/>
          </p:nvSpPr>
          <p:spPr bwMode="auto">
            <a:xfrm>
              <a:off x="4076625" y="3762733"/>
              <a:ext cx="1046162" cy="1020762"/>
            </a:xfrm>
            <a:custGeom>
              <a:avLst/>
              <a:gdLst>
                <a:gd name="T0" fmla="*/ 2522 w 2855"/>
                <a:gd name="T1" fmla="*/ 2025 h 2786"/>
                <a:gd name="T2" fmla="*/ 825 w 2855"/>
                <a:gd name="T3" fmla="*/ 2437 h 2786"/>
                <a:gd name="T4" fmla="*/ 333 w 2855"/>
                <a:gd name="T5" fmla="*/ 761 h 2786"/>
                <a:gd name="T6" fmla="*/ 2030 w 2855"/>
                <a:gd name="T7" fmla="*/ 349 h 2786"/>
                <a:gd name="T8" fmla="*/ 2522 w 2855"/>
                <a:gd name="T9" fmla="*/ 2025 h 2786"/>
              </a:gdLst>
              <a:ahLst/>
              <a:cxnLst>
                <a:cxn ang="0">
                  <a:pos x="T0" y="T1"/>
                </a:cxn>
                <a:cxn ang="0">
                  <a:pos x="T2" y="T3"/>
                </a:cxn>
                <a:cxn ang="0">
                  <a:pos x="T4" y="T5"/>
                </a:cxn>
                <a:cxn ang="0">
                  <a:pos x="T6" y="T7"/>
                </a:cxn>
                <a:cxn ang="0">
                  <a:pos x="T8" y="T9"/>
                </a:cxn>
              </a:cxnLst>
              <a:rect l="0" t="0" r="r" b="b"/>
              <a:pathLst>
                <a:path w="2855" h="2786">
                  <a:moveTo>
                    <a:pt x="2522" y="2025"/>
                  </a:moveTo>
                  <a:cubicBezTo>
                    <a:pt x="2189" y="2601"/>
                    <a:pt x="1429" y="2786"/>
                    <a:pt x="825" y="2437"/>
                  </a:cubicBezTo>
                  <a:cubicBezTo>
                    <a:pt x="220" y="2088"/>
                    <a:pt x="0" y="1337"/>
                    <a:pt x="333" y="761"/>
                  </a:cubicBezTo>
                  <a:cubicBezTo>
                    <a:pt x="665" y="185"/>
                    <a:pt x="1425" y="0"/>
                    <a:pt x="2030" y="349"/>
                  </a:cubicBezTo>
                  <a:cubicBezTo>
                    <a:pt x="2634" y="698"/>
                    <a:pt x="2855" y="1449"/>
                    <a:pt x="2522"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4" name="TextBox 13"/>
            <p:cNvSpPr txBox="1"/>
            <p:nvPr/>
          </p:nvSpPr>
          <p:spPr>
            <a:xfrm>
              <a:off x="4403672" y="3986585"/>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3</a:t>
              </a:r>
              <a:endParaRPr lang="zh-CN" altLang="en-US" sz="3600" b="1" dirty="0">
                <a:solidFill>
                  <a:srgbClr val="F8F8F8"/>
                </a:solidFill>
                <a:latin typeface="+mn-ea"/>
                <a:ea typeface="+mn-ea"/>
              </a:endParaRPr>
            </a:p>
          </p:txBody>
        </p:sp>
      </p:grpSp>
      <p:grpSp>
        <p:nvGrpSpPr>
          <p:cNvPr id="15" name="组合 14"/>
          <p:cNvGrpSpPr/>
          <p:nvPr/>
        </p:nvGrpSpPr>
        <p:grpSpPr>
          <a:xfrm>
            <a:off x="2598663" y="4861896"/>
            <a:ext cx="882650" cy="925512"/>
            <a:chOff x="2598663" y="4651733"/>
            <a:chExt cx="882650" cy="925512"/>
          </a:xfrm>
          <a:solidFill>
            <a:schemeClr val="tx2"/>
          </a:solidFill>
        </p:grpSpPr>
        <p:sp>
          <p:nvSpPr>
            <p:cNvPr id="16" name="Oval 9"/>
            <p:cNvSpPr>
              <a:spLocks noChangeArrowheads="1"/>
            </p:cNvSpPr>
            <p:nvPr/>
          </p:nvSpPr>
          <p:spPr bwMode="auto">
            <a:xfrm>
              <a:off x="2598663" y="4651733"/>
              <a:ext cx="882650"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7" name="TextBox 16"/>
            <p:cNvSpPr txBox="1"/>
            <p:nvPr/>
          </p:nvSpPr>
          <p:spPr>
            <a:xfrm>
              <a:off x="2824254" y="4853484"/>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4</a:t>
              </a:r>
              <a:endParaRPr lang="zh-CN" altLang="en-US" sz="3600" b="1" dirty="0">
                <a:solidFill>
                  <a:srgbClr val="F8F8F8"/>
                </a:solidFill>
                <a:latin typeface="+mn-ea"/>
                <a:ea typeface="+mn-ea"/>
              </a:endParaRPr>
            </a:p>
          </p:txBody>
        </p:sp>
      </p:grpSp>
      <p:grpSp>
        <p:nvGrpSpPr>
          <p:cNvPr id="18" name="组合 17"/>
          <p:cNvGrpSpPr/>
          <p:nvPr/>
        </p:nvGrpSpPr>
        <p:grpSpPr>
          <a:xfrm>
            <a:off x="1009576" y="3885584"/>
            <a:ext cx="1046162" cy="1019175"/>
            <a:chOff x="1009576" y="3675421"/>
            <a:chExt cx="1046162" cy="1019175"/>
          </a:xfrm>
          <a:solidFill>
            <a:schemeClr val="tx2"/>
          </a:solidFill>
        </p:grpSpPr>
        <p:sp>
          <p:nvSpPr>
            <p:cNvPr id="19" name="Freeform 8"/>
            <p:cNvSpPr>
              <a:spLocks/>
            </p:cNvSpPr>
            <p:nvPr/>
          </p:nvSpPr>
          <p:spPr bwMode="auto">
            <a:xfrm>
              <a:off x="1009576" y="3675421"/>
              <a:ext cx="1046162" cy="1019175"/>
            </a:xfrm>
            <a:custGeom>
              <a:avLst/>
              <a:gdLst>
                <a:gd name="T0" fmla="*/ 333 w 2855"/>
                <a:gd name="T1" fmla="*/ 2025 h 2785"/>
                <a:gd name="T2" fmla="*/ 825 w 2855"/>
                <a:gd name="T3" fmla="*/ 349 h 2785"/>
                <a:gd name="T4" fmla="*/ 2523 w 2855"/>
                <a:gd name="T5" fmla="*/ 760 h 2785"/>
                <a:gd name="T6" fmla="*/ 2030 w 2855"/>
                <a:gd name="T7" fmla="*/ 2436 h 2785"/>
                <a:gd name="T8" fmla="*/ 333 w 2855"/>
                <a:gd name="T9" fmla="*/ 2025 h 2785"/>
              </a:gdLst>
              <a:ahLst/>
              <a:cxnLst>
                <a:cxn ang="0">
                  <a:pos x="T0" y="T1"/>
                </a:cxn>
                <a:cxn ang="0">
                  <a:pos x="T2" y="T3"/>
                </a:cxn>
                <a:cxn ang="0">
                  <a:pos x="T4" y="T5"/>
                </a:cxn>
                <a:cxn ang="0">
                  <a:pos x="T6" y="T7"/>
                </a:cxn>
                <a:cxn ang="0">
                  <a:pos x="T8" y="T9"/>
                </a:cxn>
              </a:cxnLst>
              <a:rect l="0" t="0" r="r" b="b"/>
              <a:pathLst>
                <a:path w="2855" h="2785">
                  <a:moveTo>
                    <a:pt x="333" y="2025"/>
                  </a:moveTo>
                  <a:cubicBezTo>
                    <a:pt x="0" y="1448"/>
                    <a:pt x="221" y="698"/>
                    <a:pt x="825" y="349"/>
                  </a:cubicBezTo>
                  <a:cubicBezTo>
                    <a:pt x="1430" y="0"/>
                    <a:pt x="2190" y="184"/>
                    <a:pt x="2523" y="760"/>
                  </a:cubicBezTo>
                  <a:cubicBezTo>
                    <a:pt x="2855" y="1337"/>
                    <a:pt x="2635" y="2087"/>
                    <a:pt x="2030" y="2436"/>
                  </a:cubicBezTo>
                  <a:cubicBezTo>
                    <a:pt x="1426" y="2785"/>
                    <a:pt x="666" y="2601"/>
                    <a:pt x="333"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0" name="TextBox 19"/>
            <p:cNvSpPr txBox="1"/>
            <p:nvPr/>
          </p:nvSpPr>
          <p:spPr>
            <a:xfrm>
              <a:off x="1244836" y="3891583"/>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5</a:t>
              </a:r>
              <a:endParaRPr lang="zh-CN" altLang="en-US" sz="3600" b="1" dirty="0">
                <a:solidFill>
                  <a:srgbClr val="F8F8F8"/>
                </a:solidFill>
                <a:latin typeface="+mn-ea"/>
                <a:ea typeface="+mn-ea"/>
              </a:endParaRPr>
            </a:p>
          </p:txBody>
        </p:sp>
      </p:grpSp>
      <p:grpSp>
        <p:nvGrpSpPr>
          <p:cNvPr id="21" name="组合 20"/>
          <p:cNvGrpSpPr/>
          <p:nvPr/>
        </p:nvGrpSpPr>
        <p:grpSpPr>
          <a:xfrm>
            <a:off x="1060376" y="2113934"/>
            <a:ext cx="1046162" cy="1020762"/>
            <a:chOff x="1060376" y="1903771"/>
            <a:chExt cx="1046162" cy="1020762"/>
          </a:xfrm>
          <a:solidFill>
            <a:schemeClr val="tx2"/>
          </a:solidFill>
        </p:grpSpPr>
        <p:sp>
          <p:nvSpPr>
            <p:cNvPr id="23" name="Freeform 7"/>
            <p:cNvSpPr>
              <a:spLocks/>
            </p:cNvSpPr>
            <p:nvPr/>
          </p:nvSpPr>
          <p:spPr bwMode="auto">
            <a:xfrm>
              <a:off x="1060376" y="1903771"/>
              <a:ext cx="1046162" cy="1020762"/>
            </a:xfrm>
            <a:custGeom>
              <a:avLst/>
              <a:gdLst>
                <a:gd name="T0" fmla="*/ 333 w 2855"/>
                <a:gd name="T1" fmla="*/ 761 h 2786"/>
                <a:gd name="T2" fmla="*/ 2030 w 2855"/>
                <a:gd name="T3" fmla="*/ 349 h 2786"/>
                <a:gd name="T4" fmla="*/ 2522 w 2855"/>
                <a:gd name="T5" fmla="*/ 2025 h 2786"/>
                <a:gd name="T6" fmla="*/ 825 w 2855"/>
                <a:gd name="T7" fmla="*/ 2437 h 2786"/>
                <a:gd name="T8" fmla="*/ 333 w 2855"/>
                <a:gd name="T9" fmla="*/ 761 h 2786"/>
              </a:gdLst>
              <a:ahLst/>
              <a:cxnLst>
                <a:cxn ang="0">
                  <a:pos x="T0" y="T1"/>
                </a:cxn>
                <a:cxn ang="0">
                  <a:pos x="T2" y="T3"/>
                </a:cxn>
                <a:cxn ang="0">
                  <a:pos x="T4" y="T5"/>
                </a:cxn>
                <a:cxn ang="0">
                  <a:pos x="T6" y="T7"/>
                </a:cxn>
                <a:cxn ang="0">
                  <a:pos x="T8" y="T9"/>
                </a:cxn>
              </a:cxnLst>
              <a:rect l="0" t="0" r="r" b="b"/>
              <a:pathLst>
                <a:path w="2855" h="2786">
                  <a:moveTo>
                    <a:pt x="333" y="761"/>
                  </a:moveTo>
                  <a:cubicBezTo>
                    <a:pt x="666" y="185"/>
                    <a:pt x="1426" y="0"/>
                    <a:pt x="2030" y="349"/>
                  </a:cubicBezTo>
                  <a:cubicBezTo>
                    <a:pt x="2635" y="698"/>
                    <a:pt x="2855" y="1449"/>
                    <a:pt x="2522" y="2025"/>
                  </a:cubicBezTo>
                  <a:cubicBezTo>
                    <a:pt x="2190" y="2601"/>
                    <a:pt x="1430" y="2786"/>
                    <a:pt x="825" y="2437"/>
                  </a:cubicBezTo>
                  <a:cubicBezTo>
                    <a:pt x="221" y="2088"/>
                    <a:pt x="0" y="1337"/>
                    <a:pt x="333"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4" name="TextBox 23"/>
            <p:cNvSpPr txBox="1"/>
            <p:nvPr/>
          </p:nvSpPr>
          <p:spPr>
            <a:xfrm>
              <a:off x="1292337" y="2074658"/>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6</a:t>
              </a:r>
              <a:endParaRPr lang="zh-CN" altLang="en-US" sz="3600" b="1" dirty="0">
                <a:solidFill>
                  <a:srgbClr val="F8F8F8"/>
                </a:solidFill>
                <a:latin typeface="+mn-ea"/>
                <a:ea typeface="+mn-ea"/>
              </a:endParaRPr>
            </a:p>
          </p:txBody>
        </p:sp>
      </p:grpSp>
      <p:grpSp>
        <p:nvGrpSpPr>
          <p:cNvPr id="25" name="组合 24"/>
          <p:cNvGrpSpPr/>
          <p:nvPr/>
        </p:nvGrpSpPr>
        <p:grpSpPr>
          <a:xfrm>
            <a:off x="6328921" y="1867713"/>
            <a:ext cx="2016224" cy="950671"/>
            <a:chOff x="6328921" y="1657550"/>
            <a:chExt cx="2016224" cy="950671"/>
          </a:xfrm>
        </p:grpSpPr>
        <p:sp>
          <p:nvSpPr>
            <p:cNvPr id="26" name="TextBox 25"/>
            <p:cNvSpPr txBox="1"/>
            <p:nvPr/>
          </p:nvSpPr>
          <p:spPr>
            <a:xfrm>
              <a:off x="6328921" y="165755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统一思想</a:t>
              </a:r>
              <a:endParaRPr lang="zh-CN" altLang="en-US" b="1" dirty="0">
                <a:solidFill>
                  <a:schemeClr val="tx2"/>
                </a:solidFill>
                <a:latin typeface="+mj-ea"/>
                <a:ea typeface="+mj-ea"/>
              </a:endParaRPr>
            </a:p>
          </p:txBody>
        </p:sp>
        <p:sp>
          <p:nvSpPr>
            <p:cNvPr id="29" name="TextBox 28"/>
            <p:cNvSpPr txBox="1"/>
            <p:nvPr/>
          </p:nvSpPr>
          <p:spPr>
            <a:xfrm>
              <a:off x="6328921" y="202344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0" name="组合 29"/>
          <p:cNvGrpSpPr/>
          <p:nvPr/>
        </p:nvGrpSpPr>
        <p:grpSpPr>
          <a:xfrm>
            <a:off x="9309627" y="1867713"/>
            <a:ext cx="2016224" cy="950671"/>
            <a:chOff x="9309627" y="1657550"/>
            <a:chExt cx="2016224" cy="950671"/>
          </a:xfrm>
        </p:grpSpPr>
        <p:sp>
          <p:nvSpPr>
            <p:cNvPr id="31" name="TextBox 30"/>
            <p:cNvSpPr txBox="1"/>
            <p:nvPr/>
          </p:nvSpPr>
          <p:spPr>
            <a:xfrm>
              <a:off x="9309627" y="165755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分解计划</a:t>
              </a:r>
              <a:endParaRPr lang="zh-CN" altLang="en-US" b="1" dirty="0">
                <a:solidFill>
                  <a:schemeClr val="tx2"/>
                </a:solidFill>
                <a:latin typeface="+mj-ea"/>
                <a:ea typeface="+mj-ea"/>
              </a:endParaRPr>
            </a:p>
          </p:txBody>
        </p:sp>
        <p:sp>
          <p:nvSpPr>
            <p:cNvPr id="32" name="TextBox 31"/>
            <p:cNvSpPr txBox="1"/>
            <p:nvPr/>
          </p:nvSpPr>
          <p:spPr>
            <a:xfrm>
              <a:off x="9309627" y="202344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3" name="组合 32"/>
          <p:cNvGrpSpPr/>
          <p:nvPr/>
        </p:nvGrpSpPr>
        <p:grpSpPr>
          <a:xfrm>
            <a:off x="6328921" y="3340253"/>
            <a:ext cx="2016224" cy="950671"/>
            <a:chOff x="6328921" y="3130090"/>
            <a:chExt cx="2016224" cy="950671"/>
          </a:xfrm>
        </p:grpSpPr>
        <p:sp>
          <p:nvSpPr>
            <p:cNvPr id="34" name="TextBox 33"/>
            <p:cNvSpPr txBox="1"/>
            <p:nvPr/>
          </p:nvSpPr>
          <p:spPr>
            <a:xfrm>
              <a:off x="6328921" y="313009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人员调度</a:t>
              </a:r>
              <a:endParaRPr lang="zh-CN" altLang="en-US" b="1" dirty="0">
                <a:solidFill>
                  <a:schemeClr val="tx2"/>
                </a:solidFill>
                <a:latin typeface="+mj-ea"/>
                <a:ea typeface="+mj-ea"/>
              </a:endParaRPr>
            </a:p>
          </p:txBody>
        </p:sp>
        <p:sp>
          <p:nvSpPr>
            <p:cNvPr id="35" name="TextBox 34"/>
            <p:cNvSpPr txBox="1"/>
            <p:nvPr/>
          </p:nvSpPr>
          <p:spPr>
            <a:xfrm>
              <a:off x="6328921" y="349598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6" name="组合 35"/>
          <p:cNvGrpSpPr/>
          <p:nvPr/>
        </p:nvGrpSpPr>
        <p:grpSpPr>
          <a:xfrm>
            <a:off x="9309627" y="3340253"/>
            <a:ext cx="2016224" cy="950671"/>
            <a:chOff x="9309627" y="3130090"/>
            <a:chExt cx="2016224" cy="950671"/>
          </a:xfrm>
        </p:grpSpPr>
        <p:sp>
          <p:nvSpPr>
            <p:cNvPr id="37" name="TextBox 36"/>
            <p:cNvSpPr txBox="1"/>
            <p:nvPr/>
          </p:nvSpPr>
          <p:spPr>
            <a:xfrm>
              <a:off x="9309627" y="313009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资金保障</a:t>
              </a:r>
              <a:endParaRPr lang="zh-CN" altLang="en-US" b="1" dirty="0">
                <a:solidFill>
                  <a:schemeClr val="tx2"/>
                </a:solidFill>
                <a:latin typeface="+mj-ea"/>
                <a:ea typeface="+mj-ea"/>
              </a:endParaRPr>
            </a:p>
          </p:txBody>
        </p:sp>
        <p:sp>
          <p:nvSpPr>
            <p:cNvPr id="38" name="TextBox 37"/>
            <p:cNvSpPr txBox="1"/>
            <p:nvPr/>
          </p:nvSpPr>
          <p:spPr>
            <a:xfrm>
              <a:off x="9309627" y="349598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9" name="组合 38"/>
          <p:cNvGrpSpPr/>
          <p:nvPr/>
        </p:nvGrpSpPr>
        <p:grpSpPr>
          <a:xfrm>
            <a:off x="6328921" y="4729666"/>
            <a:ext cx="2016224" cy="950671"/>
            <a:chOff x="6328921" y="4519503"/>
            <a:chExt cx="2016224" cy="950671"/>
          </a:xfrm>
        </p:grpSpPr>
        <p:sp>
          <p:nvSpPr>
            <p:cNvPr id="40" name="TextBox 39"/>
            <p:cNvSpPr txBox="1"/>
            <p:nvPr/>
          </p:nvSpPr>
          <p:spPr>
            <a:xfrm>
              <a:off x="6328921" y="4519503"/>
              <a:ext cx="1107996" cy="369332"/>
            </a:xfrm>
            <a:prstGeom prst="rect">
              <a:avLst/>
            </a:prstGeom>
            <a:noFill/>
          </p:spPr>
          <p:txBody>
            <a:bodyPr wrap="none" rtlCol="0">
              <a:spAutoFit/>
            </a:bodyPr>
            <a:lstStyle/>
            <a:p>
              <a:r>
                <a:rPr lang="zh-CN" altLang="en-US" b="1" dirty="0" smtClean="0">
                  <a:solidFill>
                    <a:schemeClr val="tx2"/>
                  </a:solidFill>
                  <a:latin typeface="+mj-ea"/>
                  <a:ea typeface="+mj-ea"/>
                </a:rPr>
                <a:t>培训先行</a:t>
              </a:r>
              <a:endParaRPr lang="zh-CN" altLang="en-US" b="1" dirty="0">
                <a:solidFill>
                  <a:schemeClr val="tx2"/>
                </a:solidFill>
                <a:latin typeface="+mj-ea"/>
                <a:ea typeface="+mj-ea"/>
              </a:endParaRPr>
            </a:p>
          </p:txBody>
        </p:sp>
        <p:sp>
          <p:nvSpPr>
            <p:cNvPr id="41" name="TextBox 40"/>
            <p:cNvSpPr txBox="1"/>
            <p:nvPr/>
          </p:nvSpPr>
          <p:spPr>
            <a:xfrm>
              <a:off x="6328921" y="4885399"/>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42" name="组合 41"/>
          <p:cNvGrpSpPr/>
          <p:nvPr/>
        </p:nvGrpSpPr>
        <p:grpSpPr>
          <a:xfrm>
            <a:off x="9309627" y="4729666"/>
            <a:ext cx="2016224" cy="950671"/>
            <a:chOff x="9309627" y="4519503"/>
            <a:chExt cx="2016224" cy="950671"/>
          </a:xfrm>
        </p:grpSpPr>
        <p:sp>
          <p:nvSpPr>
            <p:cNvPr id="43" name="TextBox 42"/>
            <p:cNvSpPr txBox="1"/>
            <p:nvPr/>
          </p:nvSpPr>
          <p:spPr>
            <a:xfrm>
              <a:off x="9309627" y="4519503"/>
              <a:ext cx="1107996" cy="369332"/>
            </a:xfrm>
            <a:prstGeom prst="rect">
              <a:avLst/>
            </a:prstGeom>
            <a:noFill/>
          </p:spPr>
          <p:txBody>
            <a:bodyPr wrap="none" rtlCol="0">
              <a:spAutoFit/>
            </a:bodyPr>
            <a:lstStyle/>
            <a:p>
              <a:r>
                <a:rPr lang="zh-CN" altLang="en-US" b="1" dirty="0" smtClean="0">
                  <a:solidFill>
                    <a:schemeClr val="tx2"/>
                  </a:solidFill>
                  <a:latin typeface="+mj-ea"/>
                  <a:ea typeface="+mj-ea"/>
                </a:rPr>
                <a:t>督导措施</a:t>
              </a:r>
              <a:endParaRPr lang="zh-CN" altLang="en-US" b="1" dirty="0">
                <a:solidFill>
                  <a:schemeClr val="tx2"/>
                </a:solidFill>
                <a:latin typeface="+mj-ea"/>
                <a:ea typeface="+mj-ea"/>
              </a:endParaRPr>
            </a:p>
          </p:txBody>
        </p:sp>
        <p:sp>
          <p:nvSpPr>
            <p:cNvPr id="44" name="TextBox 43"/>
            <p:cNvSpPr txBox="1"/>
            <p:nvPr/>
          </p:nvSpPr>
          <p:spPr>
            <a:xfrm>
              <a:off x="9309627" y="4885399"/>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sp>
        <p:nvSpPr>
          <p:cNvPr id="45" name="Oval 12"/>
          <p:cNvSpPr>
            <a:spLocks noChangeArrowheads="1"/>
          </p:cNvSpPr>
          <p:nvPr/>
        </p:nvSpPr>
        <p:spPr bwMode="auto">
          <a:xfrm>
            <a:off x="1560438" y="2023446"/>
            <a:ext cx="3060700" cy="3060700"/>
          </a:xfrm>
          <a:prstGeom prst="ellipse">
            <a:avLst/>
          </a:prstGeom>
          <a:solidFill>
            <a:schemeClr val="tx1"/>
          </a:solidFill>
          <a:ln w="7"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TextBox 45"/>
          <p:cNvSpPr txBox="1"/>
          <p:nvPr/>
        </p:nvSpPr>
        <p:spPr>
          <a:xfrm>
            <a:off x="2598663" y="3116143"/>
            <a:ext cx="748923" cy="769441"/>
          </a:xfrm>
          <a:prstGeom prst="rect">
            <a:avLst/>
          </a:prstGeom>
          <a:noFill/>
        </p:spPr>
        <p:txBody>
          <a:bodyPr wrap="none" rtlCol="0">
            <a:spAutoFit/>
          </a:bodyPr>
          <a:lstStyle/>
          <a:p>
            <a:r>
              <a:rPr lang="zh-CN" altLang="en-US" sz="2200" dirty="0" smtClean="0">
                <a:solidFill>
                  <a:srgbClr val="F8F8F8"/>
                </a:solidFill>
                <a:latin typeface="+mn-ea"/>
                <a:ea typeface="+mn-ea"/>
              </a:rPr>
              <a:t>保障</a:t>
            </a:r>
            <a:endParaRPr lang="en-US" altLang="zh-CN" sz="2200" dirty="0" smtClean="0">
              <a:solidFill>
                <a:srgbClr val="F8F8F8"/>
              </a:solidFill>
              <a:latin typeface="+mn-ea"/>
              <a:ea typeface="+mn-ea"/>
            </a:endParaRPr>
          </a:p>
          <a:p>
            <a:r>
              <a:rPr lang="zh-CN" altLang="en-US" sz="2200" dirty="0" smtClean="0">
                <a:solidFill>
                  <a:srgbClr val="F8F8F8"/>
                </a:solidFill>
                <a:latin typeface="+mn-ea"/>
                <a:ea typeface="+mn-ea"/>
              </a:rPr>
              <a:t>措施</a:t>
            </a:r>
            <a:endParaRPr lang="zh-CN" altLang="en-US" sz="2200" dirty="0">
              <a:solidFill>
                <a:srgbClr val="F8F8F8"/>
              </a:solidFill>
              <a:latin typeface="+mn-ea"/>
              <a:ea typeface="+mn-ea"/>
            </a:endParaRPr>
          </a:p>
        </p:txBody>
      </p:sp>
    </p:spTree>
    <p:extLst>
      <p:ext uri="{BB962C8B-B14F-4D97-AF65-F5344CB8AC3E}">
        <p14:creationId xmlns:p14="http://schemas.microsoft.com/office/powerpoint/2010/main" val="2427877604"/>
      </p:ext>
    </p:extLst>
  </p:cSld>
  <p:clrMapOvr>
    <a:masterClrMapping/>
  </p:clrMapOvr>
  <p:transition spd="slow" advTm="681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1" presetClass="entr" presetSubtype="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heel(1)">
                                      <p:cBhvr>
                                        <p:cTn id="24" dur="1000"/>
                                        <p:tgtEl>
                                          <p:spTgt spid="45"/>
                                        </p:tgtEl>
                                      </p:cBhvr>
                                    </p:animEffect>
                                  </p:childTnLst>
                                </p:cTn>
                              </p:par>
                            </p:childTnLst>
                          </p:cTn>
                        </p:par>
                        <p:par>
                          <p:cTn id="25" fill="hold">
                            <p:stCondLst>
                              <p:cond delay="2320"/>
                            </p:stCondLst>
                            <p:childTnLst>
                              <p:par>
                                <p:cTn id="26" presetID="31"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90"/>
                                          </p:val>
                                        </p:tav>
                                        <p:tav tm="100000">
                                          <p:val>
                                            <p:fltVal val="0"/>
                                          </p:val>
                                        </p:tav>
                                      </p:tavLst>
                                    </p:anim>
                                    <p:animEffect transition="in" filter="fade">
                                      <p:cBhvr>
                                        <p:cTn id="31" dur="500"/>
                                        <p:tgtEl>
                                          <p:spTgt spid="46"/>
                                        </p:tgtEl>
                                      </p:cBhvr>
                                    </p:animEffect>
                                  </p:childTnLst>
                                </p:cTn>
                              </p:par>
                            </p:childTnLst>
                          </p:cTn>
                        </p:par>
                        <p:par>
                          <p:cTn id="32" fill="hold">
                            <p:stCondLst>
                              <p:cond delay="2820"/>
                            </p:stCondLst>
                            <p:childTnLst>
                              <p:par>
                                <p:cTn id="33" presetID="5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par>
                                <p:cTn id="38" presetID="52" presetClass="entr" presetSubtype="0" fill="hold" nodeType="withEffect">
                                  <p:stCondLst>
                                    <p:cond delay="200"/>
                                  </p:stCondLst>
                                  <p:childTnLst>
                                    <p:set>
                                      <p:cBhvr>
                                        <p:cTn id="39" dur="1" fill="hold">
                                          <p:stCondLst>
                                            <p:cond delay="0"/>
                                          </p:stCondLst>
                                        </p:cTn>
                                        <p:tgtEl>
                                          <p:spTgt spid="9"/>
                                        </p:tgtEl>
                                        <p:attrNameLst>
                                          <p:attrName>style.visibility</p:attrName>
                                        </p:attrNameLst>
                                      </p:cBhvr>
                                      <p:to>
                                        <p:strVal val="visible"/>
                                      </p:to>
                                    </p:set>
                                    <p:animScale>
                                      <p:cBhvr>
                                        <p:cTn id="4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9"/>
                                        </p:tgtEl>
                                        <p:attrNameLst>
                                          <p:attrName>ppt_x</p:attrName>
                                          <p:attrName>ppt_y</p:attrName>
                                        </p:attrNameLst>
                                      </p:cBhvr>
                                    </p:animMotion>
                                    <p:animEffect transition="in" filter="fade">
                                      <p:cBhvr>
                                        <p:cTn id="42" dur="1000"/>
                                        <p:tgtEl>
                                          <p:spTgt spid="9"/>
                                        </p:tgtEl>
                                      </p:cBhvr>
                                    </p:animEffect>
                                  </p:childTnLst>
                                </p:cTn>
                              </p:par>
                              <p:par>
                                <p:cTn id="43" presetID="52" presetClass="entr" presetSubtype="0" fill="hold" nodeType="withEffect">
                                  <p:stCondLst>
                                    <p:cond delay="400"/>
                                  </p:stCondLst>
                                  <p:childTnLst>
                                    <p:set>
                                      <p:cBhvr>
                                        <p:cTn id="44" dur="1" fill="hold">
                                          <p:stCondLst>
                                            <p:cond delay="0"/>
                                          </p:stCondLst>
                                        </p:cTn>
                                        <p:tgtEl>
                                          <p:spTgt spid="12"/>
                                        </p:tgtEl>
                                        <p:attrNameLst>
                                          <p:attrName>style.visibility</p:attrName>
                                        </p:attrNameLst>
                                      </p:cBhvr>
                                      <p:to>
                                        <p:strVal val="visible"/>
                                      </p:to>
                                    </p:set>
                                    <p:animScale>
                                      <p:cBhvr>
                                        <p:cTn id="4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2"/>
                                        </p:tgtEl>
                                        <p:attrNameLst>
                                          <p:attrName>ppt_x</p:attrName>
                                          <p:attrName>ppt_y</p:attrName>
                                        </p:attrNameLst>
                                      </p:cBhvr>
                                    </p:animMotion>
                                    <p:animEffect transition="in" filter="fade">
                                      <p:cBhvr>
                                        <p:cTn id="47" dur="1000"/>
                                        <p:tgtEl>
                                          <p:spTgt spid="12"/>
                                        </p:tgtEl>
                                      </p:cBhvr>
                                    </p:animEffect>
                                  </p:childTnLst>
                                </p:cTn>
                              </p:par>
                              <p:par>
                                <p:cTn id="48" presetID="52" presetClass="entr" presetSubtype="0" fill="hold" nodeType="withEffect">
                                  <p:stCondLst>
                                    <p:cond delay="600"/>
                                  </p:stCondLst>
                                  <p:childTnLst>
                                    <p:set>
                                      <p:cBhvr>
                                        <p:cTn id="49" dur="1" fill="hold">
                                          <p:stCondLst>
                                            <p:cond delay="0"/>
                                          </p:stCondLst>
                                        </p:cTn>
                                        <p:tgtEl>
                                          <p:spTgt spid="15"/>
                                        </p:tgtEl>
                                        <p:attrNameLst>
                                          <p:attrName>style.visibility</p:attrName>
                                        </p:attrNameLst>
                                      </p:cBhvr>
                                      <p:to>
                                        <p:strVal val="visible"/>
                                      </p:to>
                                    </p:set>
                                    <p:animScale>
                                      <p:cBhvr>
                                        <p:cTn id="5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5"/>
                                        </p:tgtEl>
                                        <p:attrNameLst>
                                          <p:attrName>ppt_x</p:attrName>
                                          <p:attrName>ppt_y</p:attrName>
                                        </p:attrNameLst>
                                      </p:cBhvr>
                                    </p:animMotion>
                                    <p:animEffect transition="in" filter="fade">
                                      <p:cBhvr>
                                        <p:cTn id="52" dur="1000"/>
                                        <p:tgtEl>
                                          <p:spTgt spid="15"/>
                                        </p:tgtEl>
                                      </p:cBhvr>
                                    </p:animEffect>
                                  </p:childTnLst>
                                </p:cTn>
                              </p:par>
                              <p:par>
                                <p:cTn id="53" presetID="52" presetClass="entr" presetSubtype="0" fill="hold" nodeType="withEffect">
                                  <p:stCondLst>
                                    <p:cond delay="8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nodeType="withEffect">
                                  <p:stCondLst>
                                    <p:cond delay="10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childTnLst>
                          </p:cTn>
                        </p:par>
                        <p:par>
                          <p:cTn id="63" fill="hold">
                            <p:stCondLst>
                              <p:cond delay="4820"/>
                            </p:stCondLst>
                            <p:childTnLst>
                              <p:par>
                                <p:cTn id="64" presetID="5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Scale>
                                      <p:cBhvr>
                                        <p:cTn id="66"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500" decel="50000" fill="hold">
                                          <p:stCondLst>
                                            <p:cond delay="0"/>
                                          </p:stCondLst>
                                        </p:cTn>
                                        <p:tgtEl>
                                          <p:spTgt spid="25"/>
                                        </p:tgtEl>
                                        <p:attrNameLst>
                                          <p:attrName>ppt_x</p:attrName>
                                          <p:attrName>ppt_y</p:attrName>
                                        </p:attrNameLst>
                                      </p:cBhvr>
                                    </p:animMotion>
                                    <p:animEffect transition="in" filter="fade">
                                      <p:cBhvr>
                                        <p:cTn id="68" dur="500"/>
                                        <p:tgtEl>
                                          <p:spTgt spid="25"/>
                                        </p:tgtEl>
                                      </p:cBhvr>
                                    </p:animEffect>
                                  </p:childTnLst>
                                </p:cTn>
                              </p:par>
                              <p:par>
                                <p:cTn id="69" presetID="52" presetClass="entr" presetSubtype="0" fill="hold" nodeType="withEffect">
                                  <p:stCondLst>
                                    <p:cond delay="200"/>
                                  </p:stCondLst>
                                  <p:childTnLst>
                                    <p:set>
                                      <p:cBhvr>
                                        <p:cTn id="70" dur="1" fill="hold">
                                          <p:stCondLst>
                                            <p:cond delay="0"/>
                                          </p:stCondLst>
                                        </p:cTn>
                                        <p:tgtEl>
                                          <p:spTgt spid="30"/>
                                        </p:tgtEl>
                                        <p:attrNameLst>
                                          <p:attrName>style.visibility</p:attrName>
                                        </p:attrNameLst>
                                      </p:cBhvr>
                                      <p:to>
                                        <p:strVal val="visible"/>
                                      </p:to>
                                    </p:set>
                                    <p:animScale>
                                      <p:cBhvr>
                                        <p:cTn id="71"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500" decel="50000" fill="hold">
                                          <p:stCondLst>
                                            <p:cond delay="0"/>
                                          </p:stCondLst>
                                        </p:cTn>
                                        <p:tgtEl>
                                          <p:spTgt spid="30"/>
                                        </p:tgtEl>
                                        <p:attrNameLst>
                                          <p:attrName>ppt_x</p:attrName>
                                          <p:attrName>ppt_y</p:attrName>
                                        </p:attrNameLst>
                                      </p:cBhvr>
                                    </p:animMotion>
                                    <p:animEffect transition="in" filter="fade">
                                      <p:cBhvr>
                                        <p:cTn id="73" dur="500"/>
                                        <p:tgtEl>
                                          <p:spTgt spid="30"/>
                                        </p:tgtEl>
                                      </p:cBhvr>
                                    </p:animEffect>
                                  </p:childTnLst>
                                </p:cTn>
                              </p:par>
                              <p:par>
                                <p:cTn id="74" presetID="52" presetClass="entr" presetSubtype="0" fill="hold" nodeType="withEffect">
                                  <p:stCondLst>
                                    <p:cond delay="400"/>
                                  </p:stCondLst>
                                  <p:childTnLst>
                                    <p:set>
                                      <p:cBhvr>
                                        <p:cTn id="75" dur="1" fill="hold">
                                          <p:stCondLst>
                                            <p:cond delay="0"/>
                                          </p:stCondLst>
                                        </p:cTn>
                                        <p:tgtEl>
                                          <p:spTgt spid="33"/>
                                        </p:tgtEl>
                                        <p:attrNameLst>
                                          <p:attrName>style.visibility</p:attrName>
                                        </p:attrNameLst>
                                      </p:cBhvr>
                                      <p:to>
                                        <p:strVal val="visible"/>
                                      </p:to>
                                    </p:set>
                                    <p:animScale>
                                      <p:cBhvr>
                                        <p:cTn id="76"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33"/>
                                        </p:tgtEl>
                                        <p:attrNameLst>
                                          <p:attrName>ppt_x</p:attrName>
                                          <p:attrName>ppt_y</p:attrName>
                                        </p:attrNameLst>
                                      </p:cBhvr>
                                    </p:animMotion>
                                    <p:animEffect transition="in" filter="fade">
                                      <p:cBhvr>
                                        <p:cTn id="78" dur="500"/>
                                        <p:tgtEl>
                                          <p:spTgt spid="33"/>
                                        </p:tgtEl>
                                      </p:cBhvr>
                                    </p:animEffect>
                                  </p:childTnLst>
                                </p:cTn>
                              </p:par>
                              <p:par>
                                <p:cTn id="79" presetID="52" presetClass="entr" presetSubtype="0" fill="hold" nodeType="withEffect">
                                  <p:stCondLst>
                                    <p:cond delay="600"/>
                                  </p:stCondLst>
                                  <p:childTnLst>
                                    <p:set>
                                      <p:cBhvr>
                                        <p:cTn id="80" dur="1" fill="hold">
                                          <p:stCondLst>
                                            <p:cond delay="0"/>
                                          </p:stCondLst>
                                        </p:cTn>
                                        <p:tgtEl>
                                          <p:spTgt spid="36"/>
                                        </p:tgtEl>
                                        <p:attrNameLst>
                                          <p:attrName>style.visibility</p:attrName>
                                        </p:attrNameLst>
                                      </p:cBhvr>
                                      <p:to>
                                        <p:strVal val="visible"/>
                                      </p:to>
                                    </p:set>
                                    <p:animScale>
                                      <p:cBhvr>
                                        <p:cTn id="81"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500" decel="50000" fill="hold">
                                          <p:stCondLst>
                                            <p:cond delay="0"/>
                                          </p:stCondLst>
                                        </p:cTn>
                                        <p:tgtEl>
                                          <p:spTgt spid="36"/>
                                        </p:tgtEl>
                                        <p:attrNameLst>
                                          <p:attrName>ppt_x</p:attrName>
                                          <p:attrName>ppt_y</p:attrName>
                                        </p:attrNameLst>
                                      </p:cBhvr>
                                    </p:animMotion>
                                    <p:animEffect transition="in" filter="fade">
                                      <p:cBhvr>
                                        <p:cTn id="83" dur="500"/>
                                        <p:tgtEl>
                                          <p:spTgt spid="36"/>
                                        </p:tgtEl>
                                      </p:cBhvr>
                                    </p:animEffect>
                                  </p:childTnLst>
                                </p:cTn>
                              </p:par>
                              <p:par>
                                <p:cTn id="84" presetID="52" presetClass="entr" presetSubtype="0" fill="hold" nodeType="withEffect">
                                  <p:stCondLst>
                                    <p:cond delay="800"/>
                                  </p:stCondLst>
                                  <p:childTnLst>
                                    <p:set>
                                      <p:cBhvr>
                                        <p:cTn id="85" dur="1" fill="hold">
                                          <p:stCondLst>
                                            <p:cond delay="0"/>
                                          </p:stCondLst>
                                        </p:cTn>
                                        <p:tgtEl>
                                          <p:spTgt spid="39"/>
                                        </p:tgtEl>
                                        <p:attrNameLst>
                                          <p:attrName>style.visibility</p:attrName>
                                        </p:attrNameLst>
                                      </p:cBhvr>
                                      <p:to>
                                        <p:strVal val="visible"/>
                                      </p:to>
                                    </p:set>
                                    <p:animScale>
                                      <p:cBhvr>
                                        <p:cTn id="86"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500" decel="50000" fill="hold">
                                          <p:stCondLst>
                                            <p:cond delay="0"/>
                                          </p:stCondLst>
                                        </p:cTn>
                                        <p:tgtEl>
                                          <p:spTgt spid="39"/>
                                        </p:tgtEl>
                                        <p:attrNameLst>
                                          <p:attrName>ppt_x</p:attrName>
                                          <p:attrName>ppt_y</p:attrName>
                                        </p:attrNameLst>
                                      </p:cBhvr>
                                    </p:animMotion>
                                    <p:animEffect transition="in" filter="fade">
                                      <p:cBhvr>
                                        <p:cTn id="88" dur="500"/>
                                        <p:tgtEl>
                                          <p:spTgt spid="39"/>
                                        </p:tgtEl>
                                      </p:cBhvr>
                                    </p:animEffect>
                                  </p:childTnLst>
                                </p:cTn>
                              </p:par>
                              <p:par>
                                <p:cTn id="89" presetID="52" presetClass="entr" presetSubtype="0" fill="hold" nodeType="withEffect">
                                  <p:stCondLst>
                                    <p:cond delay="1000"/>
                                  </p:stCondLst>
                                  <p:childTnLst>
                                    <p:set>
                                      <p:cBhvr>
                                        <p:cTn id="90" dur="1" fill="hold">
                                          <p:stCondLst>
                                            <p:cond delay="0"/>
                                          </p:stCondLst>
                                        </p:cTn>
                                        <p:tgtEl>
                                          <p:spTgt spid="42"/>
                                        </p:tgtEl>
                                        <p:attrNameLst>
                                          <p:attrName>style.visibility</p:attrName>
                                        </p:attrNameLst>
                                      </p:cBhvr>
                                      <p:to>
                                        <p:strVal val="visible"/>
                                      </p:to>
                                    </p:set>
                                    <p:animScale>
                                      <p:cBhvr>
                                        <p:cTn id="91" dur="5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500" decel="50000" fill="hold">
                                          <p:stCondLst>
                                            <p:cond delay="0"/>
                                          </p:stCondLst>
                                        </p:cTn>
                                        <p:tgtEl>
                                          <p:spTgt spid="42"/>
                                        </p:tgtEl>
                                        <p:attrNameLst>
                                          <p:attrName>ppt_x</p:attrName>
                                          <p:attrName>ppt_y</p:attrName>
                                        </p:attrNameLst>
                                      </p:cBhvr>
                                    </p:animMotion>
                                    <p:animEffect transition="in" filter="fade">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45" grpId="0" animBg="1"/>
      <p:bldP spid="4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4365" y="0"/>
            <a:ext cx="6816047" cy="6861272"/>
          </a:xfrm>
          <a:prstGeom prst="rect">
            <a:avLst/>
          </a:prstGeom>
        </p:spPr>
      </p:pic>
      <p:sp>
        <p:nvSpPr>
          <p:cNvPr id="4099" name="Rectangle 3"/>
          <p:cNvSpPr>
            <a:spLocks noGrp="1" noChangeArrowheads="1"/>
          </p:cNvSpPr>
          <p:nvPr>
            <p:ph type="ctrTitle" idx="4294967295"/>
          </p:nvPr>
        </p:nvSpPr>
        <p:spPr>
          <a:xfrm>
            <a:off x="1345853" y="1645762"/>
            <a:ext cx="4911772" cy="968873"/>
          </a:xfrm>
          <a:effectLst/>
        </p:spPr>
        <p:txBody>
          <a:bodyPr/>
          <a:lstStyle/>
          <a:p>
            <a:pPr algn="dist"/>
            <a:r>
              <a:rPr lang="zh-CN" altLang="en-US" sz="9000" b="1" dirty="0" smtClean="0">
                <a:solidFill>
                  <a:srgbClr val="F8F8F8"/>
                </a:solidFill>
                <a:latin typeface="+mj-ea"/>
              </a:rPr>
              <a:t>谢谢大家</a:t>
            </a:r>
            <a:r>
              <a:rPr lang="en-US" altLang="zh-CN" sz="9000" b="1" dirty="0" smtClean="0">
                <a:solidFill>
                  <a:srgbClr val="F8F8F8"/>
                </a:solidFill>
                <a:latin typeface="+mj-ea"/>
              </a:rPr>
              <a:t>!</a:t>
            </a:r>
            <a:endParaRPr lang="zh-CN" sz="9000" b="1" dirty="0">
              <a:solidFill>
                <a:srgbClr val="F8F8F8"/>
              </a:solidFill>
              <a:latin typeface="+mj-ea"/>
            </a:endParaRPr>
          </a:p>
        </p:txBody>
      </p:sp>
      <p:sp>
        <p:nvSpPr>
          <p:cNvPr id="12" name="TextBox 11"/>
          <p:cNvSpPr txBox="1"/>
          <p:nvPr/>
        </p:nvSpPr>
        <p:spPr>
          <a:xfrm>
            <a:off x="1633885" y="2865054"/>
            <a:ext cx="3851755" cy="553998"/>
          </a:xfrm>
          <a:prstGeom prst="rect">
            <a:avLst/>
          </a:prstGeom>
          <a:noFill/>
        </p:spPr>
        <p:txBody>
          <a:bodyPr wrap="square" rtlCol="0">
            <a:spAutoFit/>
          </a:bodyPr>
          <a:lstStyle/>
          <a:p>
            <a:pPr algn="ctr">
              <a:lnSpc>
                <a:spcPct val="150000"/>
              </a:lnSpc>
            </a:pPr>
            <a:r>
              <a:rPr lang="zh-CN" altLang="en-US" sz="2000" dirty="0" smtClean="0">
                <a:solidFill>
                  <a:srgbClr val="F8F8F8"/>
                </a:solidFill>
                <a:latin typeface="微软雅黑"/>
                <a:ea typeface="微软雅黑"/>
              </a:rPr>
              <a:t>汇报人：</a:t>
            </a:r>
            <a:r>
              <a:rPr lang="en-US" altLang="zh-CN" sz="2000" dirty="0" smtClean="0">
                <a:solidFill>
                  <a:srgbClr val="F8F8F8"/>
                </a:solidFill>
                <a:latin typeface="微软雅黑"/>
                <a:ea typeface="微软雅黑"/>
              </a:rPr>
              <a:t>XXX</a:t>
            </a:r>
            <a:endParaRPr lang="zh-CN" altLang="en-US" sz="2000" dirty="0">
              <a:solidFill>
                <a:srgbClr val="F8F8F8"/>
              </a:solidFill>
              <a:latin typeface="微软雅黑"/>
              <a:ea typeface="微软雅黑"/>
            </a:endParaRPr>
          </a:p>
        </p:txBody>
      </p:sp>
    </p:spTree>
    <p:extLst>
      <p:ext uri="{BB962C8B-B14F-4D97-AF65-F5344CB8AC3E}">
        <p14:creationId xmlns:p14="http://schemas.microsoft.com/office/powerpoint/2010/main" val="4079681420"/>
      </p:ext>
    </p:extLst>
  </p:cSld>
  <p:clrMapOvr>
    <a:masterClrMapping/>
  </p:clrMapOvr>
  <mc:AlternateContent xmlns:mc="http://schemas.openxmlformats.org/markup-compatibility/2006" xmlns:p14="http://schemas.microsoft.com/office/powerpoint/2010/main">
    <mc:Choice Requires="p14">
      <p:transition spd="slow" p14:dur="1600" advTm="2923">
        <p:blinds dir="vert"/>
      </p:transition>
    </mc:Choice>
    <mc:Fallback xmlns="">
      <p:transition spd="slow" advTm="292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2"/>
                                        </p:tgtEl>
                                        <p:attrNameLst>
                                          <p:attrName>ppt_x</p:attrName>
                                          <p:attrName>ppt_y</p:attrName>
                                        </p:attrNameLst>
                                      </p:cBhvr>
                                      <p:rCtr x="12503" y="0"/>
                                    </p:animMotion>
                                  </p:childTnLst>
                                </p:cTn>
                              </p:par>
                            </p:childTnLst>
                          </p:cTn>
                        </p:par>
                        <p:par>
                          <p:cTn id="10" fill="hold">
                            <p:stCondLst>
                              <p:cond delay="11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2"/>
                                        </p:tgtEl>
                                        <p:attrNameLst>
                                          <p:attrName>ppt_x</p:attrName>
                                          <p:attrName>ppt_y</p:attrName>
                                        </p:attrNameLst>
                                      </p:cBhvr>
                                      <p:rCtr x="29352" y="0"/>
                                    </p:animMotion>
                                  </p:childTnLst>
                                </p:cTn>
                              </p:par>
                              <p:par>
                                <p:cTn id="13" presetID="22" presetClass="entr" presetSubtype="8" fill="hold" grpId="0" nodeType="withEffect">
                                  <p:stCondLst>
                                    <p:cond delay="500"/>
                                  </p:stCondLst>
                                  <p:childTnLst>
                                    <p:set>
                                      <p:cBhvr>
                                        <p:cTn id="14" dur="1" fill="hold">
                                          <p:stCondLst>
                                            <p:cond delay="0"/>
                                          </p:stCondLst>
                                        </p:cTn>
                                        <p:tgtEl>
                                          <p:spTgt spid="4099"/>
                                        </p:tgtEl>
                                        <p:attrNameLst>
                                          <p:attrName>style.visibility</p:attrName>
                                        </p:attrNameLst>
                                      </p:cBhvr>
                                      <p:to>
                                        <p:strVal val="visible"/>
                                      </p:to>
                                    </p:set>
                                    <p:animEffect transition="in" filter="wipe(left)">
                                      <p:cBhvr>
                                        <p:cTn id="15" dur="1500"/>
                                        <p:tgtEl>
                                          <p:spTgt spid="4099"/>
                                        </p:tgtEl>
                                      </p:cBhvr>
                                    </p:animEffect>
                                  </p:childTnLst>
                                </p:cTn>
                              </p:par>
                            </p:childTnLst>
                          </p:cTn>
                        </p:par>
                        <p:par>
                          <p:cTn id="16" fill="hold">
                            <p:stCondLst>
                              <p:cond delay="31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90"/>
                                          </p:val>
                                        </p:tav>
                                        <p:tav tm="100000">
                                          <p:val>
                                            <p:fltVal val="0"/>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12" grpId="0"/>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026517" cy="430887"/>
          </a:xfrm>
          <a:prstGeom prst="rect">
            <a:avLst/>
          </a:prstGeom>
          <a:noFill/>
        </p:spPr>
        <p:txBody>
          <a:bodyPr wrap="none" rtlCol="0">
            <a:spAutoFit/>
          </a:bodyPr>
          <a:lstStyle/>
          <a:p>
            <a:r>
              <a:rPr lang="en-US" altLang="zh-CN" sz="2200" dirty="0">
                <a:solidFill>
                  <a:srgbClr val="C2C1C1">
                    <a:lumMod val="20000"/>
                    <a:lumOff val="80000"/>
                  </a:srgbClr>
                </a:solidFill>
                <a:latin typeface="微软雅黑"/>
                <a:ea typeface="微软雅黑"/>
              </a:rPr>
              <a:t>s</a:t>
            </a:r>
            <a:r>
              <a:rPr lang="en-US" altLang="zh-CN" sz="2200" dirty="0" smtClean="0">
                <a:solidFill>
                  <a:srgbClr val="C2C1C1">
                    <a:lumMod val="20000"/>
                    <a:lumOff val="80000"/>
                  </a:srgbClr>
                </a:solidFill>
                <a:latin typeface="微软雅黑"/>
                <a:ea typeface="微软雅黑"/>
              </a:rPr>
              <a:t>tatic</a:t>
            </a:r>
            <a:r>
              <a:rPr lang="zh-CN" altLang="en-US" sz="2200" dirty="0" smtClean="0">
                <a:solidFill>
                  <a:srgbClr val="C2C1C1">
                    <a:lumMod val="20000"/>
                    <a:lumOff val="80000"/>
                  </a:srgbClr>
                </a:solidFill>
                <a:latin typeface="微软雅黑"/>
                <a:ea typeface="微软雅黑"/>
              </a:rPr>
              <a:t>成员变量</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805" y="1412776"/>
            <a:ext cx="1034865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189218"/>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86112" cy="430887"/>
          </a:xfrm>
          <a:prstGeom prst="rect">
            <a:avLst/>
          </a:prstGeom>
          <a:noFill/>
        </p:spPr>
        <p:txBody>
          <a:bodyPr wrap="none" rtlCol="0">
            <a:spAutoFit/>
          </a:bodyPr>
          <a:lstStyle/>
          <a:p>
            <a:r>
              <a:rPr lang="en-US" altLang="zh-CN" sz="2200" dirty="0" smtClean="0">
                <a:solidFill>
                  <a:srgbClr val="C2C1C1">
                    <a:lumMod val="20000"/>
                    <a:lumOff val="80000"/>
                  </a:srgbClr>
                </a:solidFill>
                <a:latin typeface="微软雅黑"/>
                <a:ea typeface="微软雅黑"/>
              </a:rPr>
              <a:t>static</a:t>
            </a:r>
            <a:r>
              <a:rPr lang="zh-CN" altLang="en-US" sz="2200" dirty="0" smtClean="0">
                <a:solidFill>
                  <a:srgbClr val="C2C1C1">
                    <a:lumMod val="20000"/>
                    <a:lumOff val="80000"/>
                  </a:srgbClr>
                </a:solidFill>
                <a:latin typeface="微软雅黑"/>
                <a:ea typeface="微软雅黑"/>
              </a:rPr>
              <a:t>方法</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4" y="1412776"/>
            <a:ext cx="1096689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3149494"/>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768241" cy="430887"/>
          </a:xfrm>
          <a:prstGeom prst="rect">
            <a:avLst/>
          </a:prstGeom>
          <a:noFill/>
        </p:spPr>
        <p:txBody>
          <a:bodyPr wrap="none" rtlCol="0">
            <a:spAutoFit/>
          </a:bodyPr>
          <a:lstStyle/>
          <a:p>
            <a:r>
              <a:rPr lang="en-US" altLang="zh-CN" sz="2200" dirty="0" smtClean="0">
                <a:solidFill>
                  <a:srgbClr val="C2C1C1">
                    <a:lumMod val="20000"/>
                    <a:lumOff val="80000"/>
                  </a:srgbClr>
                </a:solidFill>
                <a:latin typeface="微软雅黑"/>
                <a:ea typeface="微软雅黑"/>
              </a:rPr>
              <a:t>static</a:t>
            </a:r>
            <a:r>
              <a:rPr lang="zh-CN" altLang="en-US" sz="2200" dirty="0">
                <a:solidFill>
                  <a:srgbClr val="C2C1C1">
                    <a:lumMod val="20000"/>
                    <a:lumOff val="80000"/>
                  </a:srgbClr>
                </a:solidFill>
                <a:latin typeface="微软雅黑"/>
                <a:ea typeface="微软雅黑"/>
              </a:rPr>
              <a:t>代码块</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矩形 5"/>
          <p:cNvSpPr/>
          <p:nvPr/>
        </p:nvSpPr>
        <p:spPr bwMode="auto">
          <a:xfrm>
            <a:off x="1417861" y="2636912"/>
            <a:ext cx="9505056" cy="159504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0" i="0" u="none" strike="noStrike" cap="none" normalizeH="0" baseline="0" dirty="0" smtClean="0">
                <a:ln>
                  <a:noFill/>
                </a:ln>
                <a:solidFill>
                  <a:srgbClr val="F8F8F8"/>
                </a:solidFill>
                <a:effectLst/>
                <a:latin typeface="+mn-ea"/>
                <a:ea typeface="+mn-ea"/>
              </a:rPr>
              <a:t>只在第一次使用的时候执行</a:t>
            </a:r>
            <a:r>
              <a:rPr lang="zh-CN" altLang="en-US" sz="3200" dirty="0">
                <a:solidFill>
                  <a:srgbClr val="F8F8F8"/>
                </a:solidFill>
                <a:latin typeface="+mn-ea"/>
                <a:ea typeface="+mn-ea"/>
              </a:rPr>
              <a:t>。</a:t>
            </a:r>
            <a:r>
              <a:rPr kumimoji="0" lang="zh-CN" altLang="en-US" sz="3200" b="0" i="0" u="none" strike="noStrike" cap="none" normalizeH="0" baseline="0" dirty="0" smtClean="0">
                <a:ln>
                  <a:noFill/>
                </a:ln>
                <a:solidFill>
                  <a:srgbClr val="F8F8F8"/>
                </a:solidFill>
                <a:effectLst/>
                <a:latin typeface="+mn-ea"/>
                <a:ea typeface="+mn-ea"/>
              </a:rPr>
              <a:t>仅执行</a:t>
            </a:r>
            <a:r>
              <a:rPr kumimoji="0" lang="en-US" altLang="zh-CN" sz="3200" b="0" i="0" u="none" strike="noStrike" cap="none" normalizeH="0" baseline="0" dirty="0" smtClean="0">
                <a:ln>
                  <a:noFill/>
                </a:ln>
                <a:solidFill>
                  <a:srgbClr val="F8F8F8"/>
                </a:solidFill>
                <a:effectLst/>
                <a:latin typeface="+mn-ea"/>
                <a:ea typeface="+mn-ea"/>
              </a:rPr>
              <a:t>1</a:t>
            </a:r>
            <a:r>
              <a:rPr kumimoji="0" lang="zh-CN" altLang="en-US" sz="3200" b="0" i="0" u="none" strike="noStrike" cap="none" normalizeH="0" baseline="0" dirty="0" smtClean="0">
                <a:ln>
                  <a:noFill/>
                </a:ln>
                <a:solidFill>
                  <a:srgbClr val="F8F8F8"/>
                </a:solidFill>
                <a:effectLst/>
                <a:latin typeface="+mn-ea"/>
                <a:ea typeface="+mn-ea"/>
              </a:rPr>
              <a:t>次的代码块。</a:t>
            </a:r>
            <a:endParaRPr kumimoji="0" lang="en-US" altLang="zh-CN" sz="3200" b="0" i="0" u="none" strike="noStrike" cap="none" normalizeH="0" baseline="0" dirty="0" smtClean="0">
              <a:ln>
                <a:noFill/>
              </a:ln>
              <a:solidFill>
                <a:srgbClr val="F8F8F8"/>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lang="en-US" altLang="zh-CN" sz="3200" dirty="0">
              <a:solidFill>
                <a:srgbClr val="F8F8F8"/>
              </a:solidFill>
              <a:latin typeface="+mn-ea"/>
              <a:ea typeface="+mn-ea"/>
            </a:endParaRP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0" i="0" u="none" strike="noStrike" cap="none" normalizeH="0" baseline="0" dirty="0" smtClean="0">
                <a:ln>
                  <a:noFill/>
                </a:ln>
                <a:solidFill>
                  <a:srgbClr val="F8F8F8"/>
                </a:solidFill>
                <a:effectLst/>
                <a:latin typeface="+mn-ea"/>
                <a:ea typeface="+mn-ea"/>
              </a:rPr>
              <a:t>常用于类中属性的初始化</a:t>
            </a:r>
            <a:r>
              <a:rPr kumimoji="0" lang="en-US" altLang="zh-CN" sz="3200" b="0" i="0" u="none" strike="noStrike" cap="none" normalizeH="0" baseline="0" dirty="0" smtClean="0">
                <a:ln>
                  <a:noFill/>
                </a:ln>
                <a:solidFill>
                  <a:srgbClr val="F8F8F8"/>
                </a:solidFill>
                <a:effectLst/>
                <a:latin typeface="+mn-ea"/>
                <a:ea typeface="+mn-ea"/>
              </a:rPr>
              <a:t>(p97)</a:t>
            </a:r>
            <a:endParaRPr kumimoji="0" lang="zh-CN" altLang="en-US" sz="3200" b="0" i="0" u="none" strike="noStrike" cap="none" normalizeH="0" baseline="0" dirty="0" smtClean="0">
              <a:ln>
                <a:noFill/>
              </a:ln>
              <a:solidFill>
                <a:srgbClr val="F8F8F8"/>
              </a:solidFill>
              <a:effectLst/>
              <a:latin typeface="+mn-ea"/>
              <a:ea typeface="+mn-ea"/>
            </a:endParaRPr>
          </a:p>
        </p:txBody>
      </p:sp>
    </p:spTree>
    <p:extLst>
      <p:ext uri="{BB962C8B-B14F-4D97-AF65-F5344CB8AC3E}">
        <p14:creationId xmlns:p14="http://schemas.microsoft.com/office/powerpoint/2010/main" val="3948273113"/>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22" presetClass="entr" presetSubtype="2"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设计模式：单例模式</a:t>
            </a:r>
            <a:endParaRPr lang="zh-CN" altLang="en-US" sz="2400" dirty="0">
              <a:solidFill>
                <a:schemeClr val="accent2"/>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1" name="直接连接符 40"/>
          <p:cNvCxnSpPr/>
          <p:nvPr/>
        </p:nvCxnSpPr>
        <p:spPr bwMode="auto">
          <a:xfrm>
            <a:off x="5782071" y="10527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782071" y="39102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5235971" y="2818036"/>
            <a:ext cx="1092200" cy="1092200"/>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8" name="TextBox 77"/>
          <p:cNvSpPr txBox="1"/>
          <p:nvPr/>
        </p:nvSpPr>
        <p:spPr>
          <a:xfrm>
            <a:off x="3387177" y="1556792"/>
            <a:ext cx="1210588" cy="400110"/>
          </a:xfrm>
          <a:prstGeom prst="rect">
            <a:avLst/>
          </a:prstGeom>
          <a:noFill/>
        </p:spPr>
        <p:txBody>
          <a:bodyPr wrap="none" rtlCol="0">
            <a:spAutoFit/>
          </a:bodyPr>
          <a:lstStyle/>
          <a:p>
            <a:pPr algn="r"/>
            <a:r>
              <a:rPr lang="zh-CN" altLang="en-US" sz="2000" b="1" dirty="0" smtClean="0">
                <a:latin typeface="+mn-ea"/>
                <a:ea typeface="+mn-ea"/>
              </a:rPr>
              <a:t>单例模式</a:t>
            </a:r>
            <a:endParaRPr lang="zh-CN" altLang="en-US" sz="2000" b="1" dirty="0">
              <a:latin typeface="+mn-ea"/>
              <a:ea typeface="+mn-ea"/>
            </a:endParaRPr>
          </a:p>
        </p:txBody>
      </p:sp>
      <p:sp>
        <p:nvSpPr>
          <p:cNvPr id="79" name="TextBox 78"/>
          <p:cNvSpPr txBox="1"/>
          <p:nvPr/>
        </p:nvSpPr>
        <p:spPr>
          <a:xfrm>
            <a:off x="6862118" y="1556792"/>
            <a:ext cx="1467068" cy="400110"/>
          </a:xfrm>
          <a:prstGeom prst="rect">
            <a:avLst/>
          </a:prstGeom>
          <a:noFill/>
        </p:spPr>
        <p:txBody>
          <a:bodyPr wrap="none" rtlCol="0">
            <a:spAutoFit/>
          </a:bodyPr>
          <a:lstStyle/>
          <a:p>
            <a:r>
              <a:rPr lang="zh-CN" altLang="en-US" sz="2000" b="1" dirty="0" smtClean="0">
                <a:latin typeface="+mn-ea"/>
                <a:ea typeface="+mn-ea"/>
              </a:rPr>
              <a:t>非单例模式</a:t>
            </a:r>
            <a:endParaRPr lang="zh-CN" altLang="en-US" sz="2000" b="1" dirty="0">
              <a:latin typeface="+mn-ea"/>
              <a:ea typeface="+mn-ea"/>
            </a:endParaRPr>
          </a:p>
        </p:txBody>
      </p:sp>
      <p:sp>
        <p:nvSpPr>
          <p:cNvPr id="80" name="TextBox 79"/>
          <p:cNvSpPr txBox="1"/>
          <p:nvPr/>
        </p:nvSpPr>
        <p:spPr>
          <a:xfrm>
            <a:off x="1020118" y="2024844"/>
            <a:ext cx="3638103" cy="369332"/>
          </a:xfrm>
          <a:prstGeom prst="rect">
            <a:avLst/>
          </a:prstGeom>
          <a:noFill/>
        </p:spPr>
        <p:txBody>
          <a:bodyPr wrap="square" rtlCol="0">
            <a:spAutoFit/>
          </a:bodyPr>
          <a:lstStyle/>
          <a:p>
            <a:pPr algn="r"/>
            <a:r>
              <a:rPr lang="zh-CN" altLang="en-US" dirty="0" smtClean="0">
                <a:solidFill>
                  <a:schemeClr val="tx2"/>
                </a:solidFill>
                <a:latin typeface="+mn-ea"/>
                <a:ea typeface="+mn-ea"/>
              </a:rPr>
              <a:t>只有一个实例</a:t>
            </a:r>
            <a:endParaRPr lang="zh-CN" altLang="en-US" dirty="0">
              <a:solidFill>
                <a:schemeClr val="tx2"/>
              </a:solidFill>
              <a:latin typeface="+mn-ea"/>
              <a:ea typeface="+mn-ea"/>
            </a:endParaRPr>
          </a:p>
        </p:txBody>
      </p:sp>
      <p:sp>
        <p:nvSpPr>
          <p:cNvPr id="81" name="TextBox 80"/>
          <p:cNvSpPr txBox="1"/>
          <p:nvPr/>
        </p:nvSpPr>
        <p:spPr>
          <a:xfrm>
            <a:off x="6862118" y="2024844"/>
            <a:ext cx="3638103" cy="369332"/>
          </a:xfrm>
          <a:prstGeom prst="rect">
            <a:avLst/>
          </a:prstGeom>
          <a:noFill/>
        </p:spPr>
        <p:txBody>
          <a:bodyPr wrap="square" rtlCol="0">
            <a:spAutoFit/>
          </a:bodyPr>
          <a:lstStyle/>
          <a:p>
            <a:r>
              <a:rPr lang="zh-CN" altLang="en-US" dirty="0" smtClean="0">
                <a:solidFill>
                  <a:schemeClr val="tx2"/>
                </a:solidFill>
                <a:latin typeface="+mn-ea"/>
                <a:ea typeface="+mn-ea"/>
              </a:rPr>
              <a:t>可以多个实例</a:t>
            </a:r>
            <a:endParaRPr lang="zh-CN" altLang="en-US" dirty="0">
              <a:solidFill>
                <a:schemeClr val="tx2"/>
              </a:solidFill>
              <a:latin typeface="+mn-ea"/>
              <a:ea typeface="+mn-ea"/>
            </a:endParaRPr>
          </a:p>
        </p:txBody>
      </p:sp>
      <p:sp>
        <p:nvSpPr>
          <p:cNvPr id="82" name="矩形 81"/>
          <p:cNvSpPr/>
          <p:nvPr/>
        </p:nvSpPr>
        <p:spPr bwMode="auto">
          <a:xfrm>
            <a:off x="2359717" y="3364136"/>
            <a:ext cx="214981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smtClean="0">
                <a:solidFill>
                  <a:srgbClr val="F8F8F8"/>
                </a:solidFill>
                <a:latin typeface="+mn-ea"/>
                <a:ea typeface="+mn-ea"/>
              </a:rPr>
              <a:t>从编程角度保证</a:t>
            </a:r>
            <a:endParaRPr kumimoji="0" lang="zh-CN" altLang="en-US" sz="1800" b="0" i="0" u="none" strike="noStrike" cap="none" normalizeH="0" baseline="0" dirty="0" smtClean="0">
              <a:ln>
                <a:noFill/>
              </a:ln>
              <a:solidFill>
                <a:srgbClr val="F8F8F8"/>
              </a:solidFill>
              <a:effectLst/>
              <a:latin typeface="+mn-ea"/>
              <a:ea typeface="+mn-ea"/>
            </a:endParaRPr>
          </a:p>
        </p:txBody>
      </p:sp>
      <p:sp>
        <p:nvSpPr>
          <p:cNvPr id="85" name="矩形 84"/>
          <p:cNvSpPr/>
          <p:nvPr/>
        </p:nvSpPr>
        <p:spPr bwMode="auto">
          <a:xfrm>
            <a:off x="1489869" y="3808636"/>
            <a:ext cx="301966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肯定有</a:t>
            </a:r>
            <a:r>
              <a:rPr lang="en-US" altLang="zh-CN" dirty="0" smtClean="0">
                <a:solidFill>
                  <a:srgbClr val="F8F8F8"/>
                </a:solidFill>
                <a:latin typeface="+mn-ea"/>
                <a:ea typeface="+mn-ea"/>
              </a:rPr>
              <a:t>static</a:t>
            </a:r>
            <a:endParaRPr lang="zh-CN" altLang="en-US" dirty="0">
              <a:solidFill>
                <a:srgbClr val="F8F8F8"/>
              </a:solidFill>
              <a:latin typeface="+mn-ea"/>
              <a:ea typeface="+mn-ea"/>
            </a:endParaRPr>
          </a:p>
        </p:txBody>
      </p:sp>
      <p:sp>
        <p:nvSpPr>
          <p:cNvPr id="86" name="矩形 85"/>
          <p:cNvSpPr/>
          <p:nvPr/>
        </p:nvSpPr>
        <p:spPr bwMode="auto">
          <a:xfrm>
            <a:off x="1921917" y="4303936"/>
            <a:ext cx="2587618"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构造方法私有</a:t>
            </a:r>
            <a:endParaRPr kumimoji="0" lang="zh-CN" altLang="en-US" sz="1800" b="0" i="0" u="none" strike="noStrike" cap="none" normalizeH="0" baseline="0" dirty="0" smtClean="0">
              <a:ln>
                <a:noFill/>
              </a:ln>
              <a:solidFill>
                <a:schemeClr val="tx1"/>
              </a:solidFill>
              <a:effectLst/>
              <a:latin typeface="+mn-ea"/>
              <a:ea typeface="+mn-ea"/>
            </a:endParaRPr>
          </a:p>
        </p:txBody>
      </p:sp>
      <p:sp>
        <p:nvSpPr>
          <p:cNvPr id="87" name="矩形 86"/>
          <p:cNvSpPr/>
          <p:nvPr/>
        </p:nvSpPr>
        <p:spPr bwMode="auto">
          <a:xfrm>
            <a:off x="1955068" y="4797152"/>
            <a:ext cx="2554467"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无</a:t>
            </a:r>
            <a:r>
              <a:rPr lang="en-US" altLang="zh-CN" dirty="0" smtClean="0">
                <a:solidFill>
                  <a:srgbClr val="F8F8F8"/>
                </a:solidFill>
                <a:latin typeface="+mn-ea"/>
                <a:ea typeface="+mn-ea"/>
              </a:rPr>
              <a:t>new, </a:t>
            </a:r>
            <a:r>
              <a:rPr lang="en-US" altLang="zh-CN" dirty="0" err="1" smtClean="0">
                <a:solidFill>
                  <a:srgbClr val="F8F8F8"/>
                </a:solidFill>
                <a:latin typeface="+mn-ea"/>
                <a:ea typeface="+mn-ea"/>
              </a:rPr>
              <a:t>getInstance</a:t>
            </a:r>
            <a:r>
              <a:rPr lang="en-US" altLang="zh-CN" dirty="0" smtClean="0">
                <a:solidFill>
                  <a:srgbClr val="F8F8F8"/>
                </a:solidFill>
                <a:latin typeface="+mn-ea"/>
                <a:ea typeface="+mn-ea"/>
              </a:rPr>
              <a:t>()</a:t>
            </a:r>
            <a:endParaRPr lang="zh-CN" altLang="en-US" dirty="0">
              <a:latin typeface="+mn-ea"/>
              <a:ea typeface="+mn-ea"/>
            </a:endParaRPr>
          </a:p>
        </p:txBody>
      </p:sp>
      <p:sp>
        <p:nvSpPr>
          <p:cNvPr id="88" name="矩形 87"/>
          <p:cNvSpPr/>
          <p:nvPr/>
        </p:nvSpPr>
        <p:spPr bwMode="auto">
          <a:xfrm>
            <a:off x="7002323" y="3364136"/>
            <a:ext cx="233641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无考虑</a:t>
            </a:r>
            <a:endParaRPr lang="zh-CN" altLang="en-US" dirty="0">
              <a:solidFill>
                <a:srgbClr val="F8F8F8"/>
              </a:solidFill>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89" name="矩形 88"/>
          <p:cNvSpPr/>
          <p:nvPr/>
        </p:nvSpPr>
        <p:spPr bwMode="auto">
          <a:xfrm>
            <a:off x="7014369" y="3808636"/>
            <a:ext cx="3485852"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只</a:t>
            </a:r>
            <a:r>
              <a:rPr lang="zh-CN" altLang="en-US" dirty="0" smtClean="0">
                <a:solidFill>
                  <a:srgbClr val="F8F8F8"/>
                </a:solidFill>
                <a:latin typeface="+mn-ea"/>
                <a:ea typeface="+mn-ea"/>
              </a:rPr>
              <a:t>在有需求的时候用</a:t>
            </a:r>
            <a:r>
              <a:rPr lang="en-US" altLang="zh-CN" dirty="0" smtClean="0">
                <a:solidFill>
                  <a:srgbClr val="F8F8F8"/>
                </a:solidFill>
                <a:latin typeface="+mn-ea"/>
                <a:ea typeface="+mn-ea"/>
              </a:rPr>
              <a:t>static</a:t>
            </a:r>
            <a:endParaRPr lang="zh-CN" altLang="en-US" dirty="0">
              <a:solidFill>
                <a:srgbClr val="F8F8F8"/>
              </a:solidFill>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90" name="矩形 89"/>
          <p:cNvSpPr/>
          <p:nvPr/>
        </p:nvSpPr>
        <p:spPr bwMode="auto">
          <a:xfrm>
            <a:off x="7014369" y="4303936"/>
            <a:ext cx="182031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构造方法公开</a:t>
            </a:r>
            <a:endParaRPr lang="zh-CN" altLang="en-US" dirty="0">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91" name="矩形 90"/>
          <p:cNvSpPr/>
          <p:nvPr/>
        </p:nvSpPr>
        <p:spPr bwMode="auto">
          <a:xfrm>
            <a:off x="7002323" y="4797152"/>
            <a:ext cx="2480434"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写类的时候考虑</a:t>
            </a:r>
            <a:r>
              <a:rPr lang="en-US" altLang="zh-CN" dirty="0" smtClean="0">
                <a:solidFill>
                  <a:srgbClr val="F8F8F8"/>
                </a:solidFill>
                <a:latin typeface="+mn-ea"/>
                <a:ea typeface="+mn-ea"/>
              </a:rPr>
              <a:t>new</a:t>
            </a:r>
            <a:r>
              <a:rPr lang="zh-CN" altLang="en-US" dirty="0" smtClean="0">
                <a:solidFill>
                  <a:srgbClr val="F8F8F8"/>
                </a:solidFill>
                <a:latin typeface="+mn-ea"/>
                <a:ea typeface="+mn-ea"/>
              </a:rPr>
              <a:t>的使用</a:t>
            </a:r>
            <a:endParaRPr lang="zh-CN" altLang="en-US" dirty="0">
              <a:latin typeface="+mn-ea"/>
              <a:ea typeface="+mn-ea"/>
            </a:endParaRPr>
          </a:p>
        </p:txBody>
      </p:sp>
      <p:sp>
        <p:nvSpPr>
          <p:cNvPr id="92" name="TextBox 91"/>
          <p:cNvSpPr txBox="1"/>
          <p:nvPr/>
        </p:nvSpPr>
        <p:spPr>
          <a:xfrm>
            <a:off x="5371887" y="3018098"/>
            <a:ext cx="867545" cy="707886"/>
          </a:xfrm>
          <a:prstGeom prst="rect">
            <a:avLst/>
          </a:prstGeom>
          <a:noFill/>
        </p:spPr>
        <p:txBody>
          <a:bodyPr wrap="none" rtlCol="0">
            <a:spAutoFit/>
          </a:bodyPr>
          <a:lstStyle/>
          <a:p>
            <a:r>
              <a:rPr lang="en-US" altLang="zh-CN" sz="4000" dirty="0" smtClean="0">
                <a:solidFill>
                  <a:srgbClr val="F8F8F8"/>
                </a:solidFill>
              </a:rPr>
              <a:t>VS</a:t>
            </a:r>
            <a:endParaRPr lang="zh-CN" altLang="en-US" sz="4000" dirty="0">
              <a:solidFill>
                <a:srgbClr val="F8F8F8"/>
              </a:solidFill>
            </a:endParaRPr>
          </a:p>
        </p:txBody>
      </p:sp>
    </p:spTree>
    <p:extLst>
      <p:ext uri="{BB962C8B-B14F-4D97-AF65-F5344CB8AC3E}">
        <p14:creationId xmlns:p14="http://schemas.microsoft.com/office/powerpoint/2010/main" val="1767551858"/>
      </p:ext>
    </p:extLst>
  </p:cSld>
  <p:clrMapOvr>
    <a:masterClrMapping/>
  </p:clrMapOvr>
  <p:transition spd="slow" advTm="6932">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2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2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14:bounceEnd="20000">
                                          <p:cBhvr additive="base">
                                            <p:cTn id="43" dur="500" fill="hold"/>
                                            <p:tgtEl>
                                              <p:spTgt spid="78"/>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20000">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14:bounceEnd="20000">
                                          <p:cBhvr additive="base">
                                            <p:cTn id="47" dur="500" fill="hold"/>
                                            <p:tgtEl>
                                              <p:spTgt spid="79"/>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52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402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52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502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52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2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20"/>
                                </p:stCondLst>
                                <p:childTnLst>
                                  <p:par>
                                    <p:cTn id="41" presetID="2" presetClass="entr" presetSubtype="4"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52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402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52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502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52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441694" cy="430887"/>
          </a:xfrm>
          <a:prstGeom prst="rect">
            <a:avLst/>
          </a:prstGeom>
          <a:noFill/>
        </p:spPr>
        <p:txBody>
          <a:bodyPr wrap="none" rtlCol="0">
            <a:spAutoFit/>
          </a:bodyPr>
          <a:lstStyle/>
          <a:p>
            <a:r>
              <a:rPr lang="zh-CN" altLang="en-US" sz="2200" dirty="0" smtClean="0">
                <a:solidFill>
                  <a:srgbClr val="C2C1C1">
                    <a:lumMod val="20000"/>
                    <a:lumOff val="80000"/>
                  </a:srgbClr>
                </a:solidFill>
                <a:latin typeface="微软雅黑"/>
                <a:ea typeface="微软雅黑"/>
              </a:rPr>
              <a:t>单例模式代码写法</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40" y="1844824"/>
            <a:ext cx="11391681"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417757"/>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1107996"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内部类</a:t>
            </a:r>
            <a:endParaRPr lang="zh-CN" altLang="en-US" sz="2400" dirty="0">
              <a:solidFill>
                <a:schemeClr val="accent2"/>
              </a:solidFill>
              <a:latin typeface="微软雅黑"/>
              <a:ea typeface="微软雅黑"/>
            </a:endParaRP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2" name="椭圆 21"/>
          <p:cNvSpPr/>
          <p:nvPr/>
        </p:nvSpPr>
        <p:spPr bwMode="auto">
          <a:xfrm>
            <a:off x="1029502" y="2390840"/>
            <a:ext cx="2952328" cy="2952328"/>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7" name="TextBox 26"/>
          <p:cNvSpPr txBox="1"/>
          <p:nvPr/>
        </p:nvSpPr>
        <p:spPr>
          <a:xfrm>
            <a:off x="5378301" y="1475872"/>
            <a:ext cx="1016625"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类中类</a:t>
            </a:r>
            <a:endParaRPr lang="zh-CN" altLang="en-US" b="1" dirty="0">
              <a:solidFill>
                <a:schemeClr val="tx2"/>
              </a:solidFill>
              <a:latin typeface="+mj-ea"/>
              <a:ea typeface="+mj-ea"/>
            </a:endParaRPr>
          </a:p>
        </p:txBody>
      </p:sp>
      <p:sp>
        <p:nvSpPr>
          <p:cNvPr id="29" name="TextBox 28"/>
          <p:cNvSpPr txBox="1"/>
          <p:nvPr/>
        </p:nvSpPr>
        <p:spPr>
          <a:xfrm>
            <a:off x="5378301" y="3300686"/>
            <a:ext cx="1478290"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静态内部类</a:t>
            </a:r>
            <a:endParaRPr lang="zh-CN" altLang="en-US" b="1" dirty="0">
              <a:solidFill>
                <a:schemeClr val="tx2"/>
              </a:solidFill>
              <a:latin typeface="+mj-ea"/>
              <a:ea typeface="+mj-ea"/>
            </a:endParaRPr>
          </a:p>
        </p:txBody>
      </p:sp>
      <p:sp>
        <p:nvSpPr>
          <p:cNvPr id="31" name="TextBox 30"/>
          <p:cNvSpPr txBox="1"/>
          <p:nvPr/>
        </p:nvSpPr>
        <p:spPr>
          <a:xfrm>
            <a:off x="5306293" y="5158502"/>
            <a:ext cx="1478290"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方法内部类</a:t>
            </a:r>
            <a:endParaRPr lang="zh-CN" altLang="en-US" b="1" dirty="0">
              <a:solidFill>
                <a:schemeClr val="tx2"/>
              </a:solidFill>
              <a:latin typeface="+mj-ea"/>
              <a:ea typeface="+mj-ea"/>
            </a:endParaRPr>
          </a:p>
        </p:txBody>
      </p:sp>
      <p:sp>
        <p:nvSpPr>
          <p:cNvPr id="35" name="TextBox 34"/>
          <p:cNvSpPr txBox="1"/>
          <p:nvPr/>
        </p:nvSpPr>
        <p:spPr>
          <a:xfrm>
            <a:off x="1845419" y="3513061"/>
            <a:ext cx="1300195" cy="707886"/>
          </a:xfrm>
          <a:prstGeom prst="rect">
            <a:avLst/>
          </a:prstGeom>
          <a:noFill/>
        </p:spPr>
        <p:txBody>
          <a:bodyPr wrap="square" rtlCol="0">
            <a:spAutoFit/>
          </a:bodyPr>
          <a:lstStyle/>
          <a:p>
            <a:pPr algn="ctr"/>
            <a:r>
              <a:rPr lang="zh-CN" altLang="en-US" sz="4000" dirty="0" smtClean="0">
                <a:solidFill>
                  <a:srgbClr val="F8F8F8"/>
                </a:solidFill>
                <a:latin typeface="+mn-ea"/>
                <a:ea typeface="+mn-ea"/>
              </a:rPr>
              <a:t>封装！</a:t>
            </a:r>
            <a:endParaRPr lang="zh-CN" altLang="en-US" sz="4000" dirty="0">
              <a:solidFill>
                <a:srgbClr val="F8F8F8"/>
              </a:solidFill>
              <a:latin typeface="+mn-ea"/>
              <a:ea typeface="+mn-ea"/>
            </a:endParaRPr>
          </a:p>
        </p:txBody>
      </p:sp>
      <p:grpSp>
        <p:nvGrpSpPr>
          <p:cNvPr id="2" name="组合 1"/>
          <p:cNvGrpSpPr/>
          <p:nvPr/>
        </p:nvGrpSpPr>
        <p:grpSpPr>
          <a:xfrm>
            <a:off x="2505666" y="1765071"/>
            <a:ext cx="864096" cy="864096"/>
            <a:chOff x="2505666" y="1765071"/>
            <a:chExt cx="864096" cy="864096"/>
          </a:xfrm>
        </p:grpSpPr>
        <p:sp>
          <p:nvSpPr>
            <p:cNvPr id="23" name="椭圆 22"/>
            <p:cNvSpPr/>
            <p:nvPr/>
          </p:nvSpPr>
          <p:spPr bwMode="auto">
            <a:xfrm>
              <a:off x="2505666" y="1765071"/>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6" name="TextBox 35"/>
            <p:cNvSpPr txBox="1"/>
            <p:nvPr/>
          </p:nvSpPr>
          <p:spPr>
            <a:xfrm>
              <a:off x="2563333" y="1845204"/>
              <a:ext cx="755335" cy="646331"/>
            </a:xfrm>
            <a:prstGeom prst="rect">
              <a:avLst/>
            </a:prstGeom>
            <a:noFill/>
          </p:spPr>
          <p:txBody>
            <a:bodyPr wrap="none" rtlCol="0">
              <a:spAutoFit/>
            </a:bodyPr>
            <a:lstStyle/>
            <a:p>
              <a:r>
                <a:rPr lang="en-US" altLang="zh-CN" sz="3600" dirty="0" smtClean="0">
                  <a:solidFill>
                    <a:srgbClr val="F8F8F8"/>
                  </a:solidFill>
                  <a:latin typeface="+mn-ea"/>
                  <a:ea typeface="+mn-ea"/>
                </a:rPr>
                <a:t>01</a:t>
              </a:r>
              <a:endParaRPr lang="zh-CN" altLang="en-US" sz="3600" dirty="0">
                <a:solidFill>
                  <a:srgbClr val="F8F8F8"/>
                </a:solidFill>
                <a:latin typeface="+mn-ea"/>
                <a:ea typeface="+mn-ea"/>
              </a:endParaRPr>
            </a:p>
          </p:txBody>
        </p:sp>
      </p:grpSp>
      <p:grpSp>
        <p:nvGrpSpPr>
          <p:cNvPr id="3" name="组合 2"/>
          <p:cNvGrpSpPr/>
          <p:nvPr/>
        </p:nvGrpSpPr>
        <p:grpSpPr>
          <a:xfrm>
            <a:off x="3405766" y="2600174"/>
            <a:ext cx="864096" cy="864096"/>
            <a:chOff x="3405766" y="2600174"/>
            <a:chExt cx="864096" cy="864096"/>
          </a:xfrm>
        </p:grpSpPr>
        <p:sp>
          <p:nvSpPr>
            <p:cNvPr id="24" name="椭圆 23"/>
            <p:cNvSpPr/>
            <p:nvPr/>
          </p:nvSpPr>
          <p:spPr bwMode="auto">
            <a:xfrm>
              <a:off x="3405766" y="2600174"/>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7" name="TextBox 36"/>
            <p:cNvSpPr txBox="1"/>
            <p:nvPr/>
          </p:nvSpPr>
          <p:spPr>
            <a:xfrm>
              <a:off x="3452333" y="2708804"/>
              <a:ext cx="726481" cy="646331"/>
            </a:xfrm>
            <a:prstGeom prst="rect">
              <a:avLst/>
            </a:prstGeom>
            <a:noFill/>
          </p:spPr>
          <p:txBody>
            <a:bodyPr wrap="none" rtlCol="0">
              <a:spAutoFit/>
            </a:bodyPr>
            <a:lstStyle/>
            <a:p>
              <a:r>
                <a:rPr lang="en-US" altLang="zh-CN" sz="3600" dirty="0" smtClean="0">
                  <a:solidFill>
                    <a:srgbClr val="F8F8F8"/>
                  </a:solidFill>
                  <a:latin typeface="+mn-ea"/>
                  <a:ea typeface="+mn-ea"/>
                </a:rPr>
                <a:t>02</a:t>
              </a:r>
              <a:endParaRPr lang="zh-CN" altLang="en-US" sz="3600" dirty="0">
                <a:solidFill>
                  <a:srgbClr val="F8F8F8"/>
                </a:solidFill>
                <a:latin typeface="+mn-ea"/>
                <a:ea typeface="+mn-ea"/>
              </a:endParaRPr>
            </a:p>
          </p:txBody>
        </p:sp>
      </p:grpSp>
      <p:grpSp>
        <p:nvGrpSpPr>
          <p:cNvPr id="5" name="组合 4"/>
          <p:cNvGrpSpPr/>
          <p:nvPr/>
        </p:nvGrpSpPr>
        <p:grpSpPr>
          <a:xfrm>
            <a:off x="3593471" y="3855820"/>
            <a:ext cx="864096" cy="864096"/>
            <a:chOff x="3593471" y="3855820"/>
            <a:chExt cx="864096" cy="864096"/>
          </a:xfrm>
        </p:grpSpPr>
        <p:sp>
          <p:nvSpPr>
            <p:cNvPr id="25" name="椭圆 24"/>
            <p:cNvSpPr/>
            <p:nvPr/>
          </p:nvSpPr>
          <p:spPr bwMode="auto">
            <a:xfrm>
              <a:off x="3593471" y="38558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TextBox 37"/>
            <p:cNvSpPr txBox="1"/>
            <p:nvPr/>
          </p:nvSpPr>
          <p:spPr>
            <a:xfrm>
              <a:off x="3655533" y="3978804"/>
              <a:ext cx="755335" cy="646331"/>
            </a:xfrm>
            <a:prstGeom prst="rect">
              <a:avLst/>
            </a:prstGeom>
            <a:noFill/>
          </p:spPr>
          <p:txBody>
            <a:bodyPr wrap="none" rtlCol="0">
              <a:spAutoFit/>
            </a:bodyPr>
            <a:lstStyle/>
            <a:p>
              <a:r>
                <a:rPr lang="en-US" altLang="zh-CN" sz="3600" dirty="0" smtClean="0">
                  <a:solidFill>
                    <a:srgbClr val="F8F8F8"/>
                  </a:solidFill>
                  <a:latin typeface="+mn-ea"/>
                  <a:ea typeface="+mn-ea"/>
                </a:rPr>
                <a:t>03</a:t>
              </a:r>
              <a:endParaRPr lang="zh-CN" altLang="en-US" sz="3600" dirty="0">
                <a:solidFill>
                  <a:srgbClr val="F8F8F8"/>
                </a:solidFill>
                <a:latin typeface="+mn-ea"/>
                <a:ea typeface="+mn-ea"/>
              </a:endParaRPr>
            </a:p>
          </p:txBody>
        </p:sp>
      </p:grpSp>
      <p:grpSp>
        <p:nvGrpSpPr>
          <p:cNvPr id="6" name="组合 5"/>
          <p:cNvGrpSpPr/>
          <p:nvPr/>
        </p:nvGrpSpPr>
        <p:grpSpPr>
          <a:xfrm>
            <a:off x="2937714" y="4809209"/>
            <a:ext cx="864096" cy="864096"/>
            <a:chOff x="2937714" y="4911120"/>
            <a:chExt cx="864096" cy="864096"/>
          </a:xfrm>
        </p:grpSpPr>
        <p:sp>
          <p:nvSpPr>
            <p:cNvPr id="26" name="椭圆 25"/>
            <p:cNvSpPr/>
            <p:nvPr/>
          </p:nvSpPr>
          <p:spPr bwMode="auto">
            <a:xfrm>
              <a:off x="2937714" y="49111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9" name="TextBox 38"/>
            <p:cNvSpPr txBox="1"/>
            <p:nvPr/>
          </p:nvSpPr>
          <p:spPr>
            <a:xfrm>
              <a:off x="2982433" y="5020204"/>
              <a:ext cx="726481" cy="646331"/>
            </a:xfrm>
            <a:prstGeom prst="rect">
              <a:avLst/>
            </a:prstGeom>
            <a:noFill/>
          </p:spPr>
          <p:txBody>
            <a:bodyPr wrap="none" rtlCol="0">
              <a:spAutoFit/>
            </a:bodyPr>
            <a:lstStyle/>
            <a:p>
              <a:r>
                <a:rPr lang="en-US" altLang="zh-CN" sz="3600" dirty="0" smtClean="0">
                  <a:solidFill>
                    <a:srgbClr val="F8F8F8"/>
                  </a:solidFill>
                  <a:latin typeface="+mn-ea"/>
                  <a:ea typeface="+mn-ea"/>
                </a:rPr>
                <a:t>04</a:t>
              </a:r>
              <a:endParaRPr lang="zh-CN" altLang="en-US" sz="3600" dirty="0">
                <a:solidFill>
                  <a:srgbClr val="F8F8F8"/>
                </a:solidFill>
                <a:latin typeface="+mn-ea"/>
                <a:ea typeface="+mn-ea"/>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477" y="1211017"/>
            <a:ext cx="4842982" cy="4548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115449"/>
      </p:ext>
    </p:extLst>
  </p:cSld>
  <p:clrMapOvr>
    <a:masterClrMapping/>
  </p:clrMapOvr>
  <p:transition spd="slow" advTm="57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78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280"/>
                            </p:stCondLst>
                            <p:childTnLst>
                              <p:par>
                                <p:cTn id="34" presetID="5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Scale>
                                      <p:cBhvr>
                                        <p:cTn id="3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
                                        </p:tgtEl>
                                        <p:attrNameLst>
                                          <p:attrName>ppt_x</p:attrName>
                                          <p:attrName>ppt_y</p:attrName>
                                        </p:attrNameLst>
                                      </p:cBhvr>
                                    </p:animMotion>
                                    <p:animEffect transition="in" filter="fade">
                                      <p:cBhvr>
                                        <p:cTn id="38" dur="1000"/>
                                        <p:tgtEl>
                                          <p:spTgt spid="2"/>
                                        </p:tgtEl>
                                      </p:cBhvr>
                                    </p:animEffect>
                                  </p:childTnLst>
                                </p:cTn>
                              </p:par>
                              <p:par>
                                <p:cTn id="39" presetID="52"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Scale>
                                      <p:cBhvr>
                                        <p:cTn id="4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
                                        </p:tgtEl>
                                        <p:attrNameLst>
                                          <p:attrName>ppt_x</p:attrName>
                                          <p:attrName>ppt_y</p:attrName>
                                        </p:attrNameLst>
                                      </p:cBhvr>
                                    </p:animMotion>
                                    <p:animEffect transition="in" filter="fade">
                                      <p:cBhvr>
                                        <p:cTn id="43" dur="1000"/>
                                        <p:tgtEl>
                                          <p:spTgt spid="3"/>
                                        </p:tgtEl>
                                      </p:cBhvr>
                                    </p:animEffect>
                                  </p:childTnLst>
                                </p:cTn>
                              </p:par>
                              <p:par>
                                <p:cTn id="44" presetID="52" presetClass="entr" presetSubtype="0" fill="hold" nodeType="withEffect">
                                  <p:stCondLst>
                                    <p:cond delay="400"/>
                                  </p:stCondLst>
                                  <p:childTnLst>
                                    <p:set>
                                      <p:cBhvr>
                                        <p:cTn id="45" dur="1" fill="hold">
                                          <p:stCondLst>
                                            <p:cond delay="0"/>
                                          </p:stCondLst>
                                        </p:cTn>
                                        <p:tgtEl>
                                          <p:spTgt spid="5"/>
                                        </p:tgtEl>
                                        <p:attrNameLst>
                                          <p:attrName>style.visibility</p:attrName>
                                        </p:attrNameLst>
                                      </p:cBhvr>
                                      <p:to>
                                        <p:strVal val="visible"/>
                                      </p:to>
                                    </p:set>
                                    <p:animScale>
                                      <p:cBhvr>
                                        <p:cTn id="4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5"/>
                                        </p:tgtEl>
                                        <p:attrNameLst>
                                          <p:attrName>ppt_x</p:attrName>
                                          <p:attrName>ppt_y</p:attrName>
                                        </p:attrNameLst>
                                      </p:cBhvr>
                                    </p:animMotion>
                                    <p:animEffect transition="in" filter="fade">
                                      <p:cBhvr>
                                        <p:cTn id="48" dur="1000"/>
                                        <p:tgtEl>
                                          <p:spTgt spid="5"/>
                                        </p:tgtEl>
                                      </p:cBhvr>
                                    </p:animEffect>
                                  </p:childTnLst>
                                </p:cTn>
                              </p:par>
                              <p:par>
                                <p:cTn id="49" presetID="52" presetClass="entr" presetSubtype="0"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Scale>
                                      <p:cBhvr>
                                        <p:cTn id="5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6"/>
                                        </p:tgtEl>
                                        <p:attrNameLst>
                                          <p:attrName>ppt_x</p:attrName>
                                          <p:attrName>ppt_y</p:attrName>
                                        </p:attrNameLst>
                                      </p:cBhvr>
                                    </p:animMotion>
                                    <p:animEffect transition="in" filter="fade">
                                      <p:cBhvr>
                                        <p:cTn id="53" dur="1000"/>
                                        <p:tgtEl>
                                          <p:spTgt spid="6"/>
                                        </p:tgtEl>
                                      </p:cBhvr>
                                    </p:animEffect>
                                  </p:childTnLst>
                                </p:cTn>
                              </p:par>
                            </p:childTnLst>
                          </p:cTn>
                        </p:par>
                        <p:par>
                          <p:cTn id="54" fill="hold">
                            <p:stCondLst>
                              <p:cond delay="3880"/>
                            </p:stCondLst>
                            <p:childTnLst>
                              <p:par>
                                <p:cTn id="55" presetID="2" presetClass="entr" presetSubtype="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4" grpId="0" animBg="1"/>
      <p:bldP spid="84" grpId="1" animBg="1"/>
      <p:bldP spid="4" grpId="0" animBg="1"/>
      <p:bldP spid="22" grpId="0" animBg="1"/>
      <p:bldP spid="27" grpId="0"/>
      <p:bldP spid="29" grpId="0"/>
      <p:bldP spid="31" grpId="0"/>
      <p:bldP spid="35" grpId="0"/>
    </p:bldLst>
  </p:timing>
</p:sld>
</file>

<file path=ppt/theme/theme1.xml><?xml version="1.0" encoding="utf-8"?>
<a:theme xmlns:a="http://schemas.openxmlformats.org/drawingml/2006/main" name="清风素材 https://12sc.taobao.com/">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清风素材1 https://12sc.taobao.com/">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10461</TotalTime>
  <Pages>0</Pages>
  <Words>2580</Words>
  <Characters>0</Characters>
  <Application>Microsoft Office PowerPoint</Application>
  <DocSecurity>0</DocSecurity>
  <PresentationFormat>自定义</PresentationFormat>
  <Lines>0</Lines>
  <Paragraphs>430</Paragraphs>
  <Slides>36</Slides>
  <Notes>36</Notes>
  <HiddenSlides>0</HiddenSlides>
  <MMClips>1</MMClips>
  <ScaleCrop>false</ScaleCrop>
  <HeadingPairs>
    <vt:vector size="4" baseType="variant">
      <vt:variant>
        <vt:lpstr>主题</vt:lpstr>
      </vt:variant>
      <vt:variant>
        <vt:i4>2</vt:i4>
      </vt:variant>
      <vt:variant>
        <vt:lpstr>幻灯片标题</vt:lpstr>
      </vt:variant>
      <vt:variant>
        <vt:i4>36</vt:i4>
      </vt:variant>
    </vt:vector>
  </HeadingPairs>
  <TitlesOfParts>
    <vt:vector size="38" baseType="lpstr">
      <vt:lpstr>清风素材 https://12sc.taobao.com/</vt:lpstr>
      <vt:lpstr>清风素材1 https://12sc.taobao.com/</vt:lpstr>
      <vt:lpstr>Java 面向对象程序设计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pc</cp:lastModifiedBy>
  <cp:revision>812</cp:revision>
  <dcterms:created xsi:type="dcterms:W3CDTF">2013-01-25T01:44:32Z</dcterms:created>
  <dcterms:modified xsi:type="dcterms:W3CDTF">2017-09-08T10:47:19Z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